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82" r:id="rId2"/>
  </p:sldMasterIdLst>
  <p:notesMasterIdLst>
    <p:notesMasterId r:id="rId49"/>
  </p:notesMasterIdLst>
  <p:handoutMasterIdLst>
    <p:handoutMasterId r:id="rId50"/>
  </p:handoutMasterIdLst>
  <p:sldIdLst>
    <p:sldId id="360" r:id="rId3"/>
    <p:sldId id="361" r:id="rId4"/>
    <p:sldId id="385" r:id="rId5"/>
    <p:sldId id="676" r:id="rId6"/>
    <p:sldId id="678" r:id="rId7"/>
    <p:sldId id="679" r:id="rId8"/>
    <p:sldId id="680" r:id="rId9"/>
    <p:sldId id="681" r:id="rId10"/>
    <p:sldId id="682" r:id="rId11"/>
    <p:sldId id="639" r:id="rId12"/>
    <p:sldId id="641" r:id="rId13"/>
    <p:sldId id="643" r:id="rId14"/>
    <p:sldId id="644" r:id="rId15"/>
    <p:sldId id="645" r:id="rId16"/>
    <p:sldId id="646" r:id="rId17"/>
    <p:sldId id="647" r:id="rId18"/>
    <p:sldId id="648" r:id="rId19"/>
    <p:sldId id="688" r:id="rId20"/>
    <p:sldId id="649" r:id="rId21"/>
    <p:sldId id="684" r:id="rId22"/>
    <p:sldId id="689" r:id="rId23"/>
    <p:sldId id="686" r:id="rId24"/>
    <p:sldId id="652" r:id="rId25"/>
    <p:sldId id="653" r:id="rId26"/>
    <p:sldId id="655" r:id="rId27"/>
    <p:sldId id="656" r:id="rId28"/>
    <p:sldId id="657" r:id="rId29"/>
    <p:sldId id="658" r:id="rId30"/>
    <p:sldId id="690" r:id="rId31"/>
    <p:sldId id="691" r:id="rId32"/>
    <p:sldId id="659" r:id="rId33"/>
    <p:sldId id="660" r:id="rId34"/>
    <p:sldId id="661" r:id="rId35"/>
    <p:sldId id="662" r:id="rId36"/>
    <p:sldId id="663" r:id="rId37"/>
    <p:sldId id="664" r:id="rId38"/>
    <p:sldId id="665" r:id="rId39"/>
    <p:sldId id="692" r:id="rId40"/>
    <p:sldId id="694" r:id="rId41"/>
    <p:sldId id="695" r:id="rId42"/>
    <p:sldId id="696" r:id="rId43"/>
    <p:sldId id="697" r:id="rId44"/>
    <p:sldId id="698" r:id="rId45"/>
    <p:sldId id="699" r:id="rId46"/>
    <p:sldId id="700" r:id="rId47"/>
    <p:sldId id="701" r:id="rId48"/>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MOTTIE" initials="LM" lastIdx="3" clrIdx="0">
    <p:extLst>
      <p:ext uri="{19B8F6BF-5375-455C-9EA6-DF929625EA0E}">
        <p15:presenceInfo xmlns:p15="http://schemas.microsoft.com/office/powerpoint/2012/main" userId="S-1-5-21-3063082303-1477663233-3575993587-326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33"/>
    <a:srgbClr val="BFF6F7"/>
    <a:srgbClr val="BED5F8"/>
    <a:srgbClr val="315683"/>
    <a:srgbClr val="E67300"/>
    <a:srgbClr val="4477B4"/>
    <a:srgbClr val="B5C45C"/>
    <a:srgbClr val="EBB343"/>
    <a:srgbClr val="3BF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27D2DF-BCD9-4293-8614-4E2C9A810468}" v="1" dt="2022-11-04T12:52:42.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706" autoAdjust="0"/>
  </p:normalViewPr>
  <p:slideViewPr>
    <p:cSldViewPr>
      <p:cViewPr varScale="1">
        <p:scale>
          <a:sx n="110" d="100"/>
          <a:sy n="110" d="100"/>
        </p:scale>
        <p:origin x="19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chtert Glen" userId="7d617523-0323-4495-90e5-8ec96bb8b676" providerId="ADAL" clId="{E327D2DF-BCD9-4293-8614-4E2C9A810468}"/>
    <pc:docChg chg="custSel modSld">
      <pc:chgData name="Lichtert Glen" userId="7d617523-0323-4495-90e5-8ec96bb8b676" providerId="ADAL" clId="{E327D2DF-BCD9-4293-8614-4E2C9A810468}" dt="2022-11-04T13:04:50.162" v="52" actId="1076"/>
      <pc:docMkLst>
        <pc:docMk/>
      </pc:docMkLst>
      <pc:sldChg chg="addSp delSp modSp mod">
        <pc:chgData name="Lichtert Glen" userId="7d617523-0323-4495-90e5-8ec96bb8b676" providerId="ADAL" clId="{E327D2DF-BCD9-4293-8614-4E2C9A810468}" dt="2022-11-04T12:52:07.964" v="13" actId="14100"/>
        <pc:sldMkLst>
          <pc:docMk/>
          <pc:sldMk cId="3260291577" sldId="660"/>
        </pc:sldMkLst>
        <pc:spChg chg="mod">
          <ac:chgData name="Lichtert Glen" userId="7d617523-0323-4495-90e5-8ec96bb8b676" providerId="ADAL" clId="{E327D2DF-BCD9-4293-8614-4E2C9A810468}" dt="2022-11-04T12:51:42.086" v="8" actId="1076"/>
          <ac:spMkLst>
            <pc:docMk/>
            <pc:sldMk cId="3260291577" sldId="660"/>
            <ac:spMk id="6" creationId="{AD67C39E-79E7-4240-99F0-3C9D77E26B3B}"/>
          </ac:spMkLst>
        </pc:spChg>
        <pc:spChg chg="mod">
          <ac:chgData name="Lichtert Glen" userId="7d617523-0323-4495-90e5-8ec96bb8b676" providerId="ADAL" clId="{E327D2DF-BCD9-4293-8614-4E2C9A810468}" dt="2022-11-04T12:51:48.244" v="9" actId="1076"/>
          <ac:spMkLst>
            <pc:docMk/>
            <pc:sldMk cId="3260291577" sldId="660"/>
            <ac:spMk id="14" creationId="{DF2C23FE-0C3D-4A19-97C3-66B1F8D00AA6}"/>
          </ac:spMkLst>
        </pc:spChg>
        <pc:spChg chg="mod">
          <ac:chgData name="Lichtert Glen" userId="7d617523-0323-4495-90e5-8ec96bb8b676" providerId="ADAL" clId="{E327D2DF-BCD9-4293-8614-4E2C9A810468}" dt="2022-11-04T12:51:54.118" v="10" actId="1076"/>
          <ac:spMkLst>
            <pc:docMk/>
            <pc:sldMk cId="3260291577" sldId="660"/>
            <ac:spMk id="17" creationId="{C07E47EB-F153-449D-B353-E8D354330D18}"/>
          </ac:spMkLst>
        </pc:spChg>
        <pc:picChg chg="del">
          <ac:chgData name="Lichtert Glen" userId="7d617523-0323-4495-90e5-8ec96bb8b676" providerId="ADAL" clId="{E327D2DF-BCD9-4293-8614-4E2C9A810468}" dt="2022-11-04T12:50:57.018" v="0" actId="478"/>
          <ac:picMkLst>
            <pc:docMk/>
            <pc:sldMk cId="3260291577" sldId="660"/>
            <ac:picMk id="2" creationId="{00000000-0000-0000-0000-000000000000}"/>
          </ac:picMkLst>
        </pc:picChg>
        <pc:picChg chg="add mod ord">
          <ac:chgData name="Lichtert Glen" userId="7d617523-0323-4495-90e5-8ec96bb8b676" providerId="ADAL" clId="{E327D2DF-BCD9-4293-8614-4E2C9A810468}" dt="2022-11-04T12:51:35.836" v="7" actId="1076"/>
          <ac:picMkLst>
            <pc:docMk/>
            <pc:sldMk cId="3260291577" sldId="660"/>
            <ac:picMk id="8" creationId="{7E74AC67-EFE9-4B48-A406-7F4FD7FA21DC}"/>
          </ac:picMkLst>
        </pc:picChg>
        <pc:cxnChg chg="mod">
          <ac:chgData name="Lichtert Glen" userId="7d617523-0323-4495-90e5-8ec96bb8b676" providerId="ADAL" clId="{E327D2DF-BCD9-4293-8614-4E2C9A810468}" dt="2022-11-04T12:52:00.630" v="11" actId="14100"/>
          <ac:cxnSpMkLst>
            <pc:docMk/>
            <pc:sldMk cId="3260291577" sldId="660"/>
            <ac:cxnSpMk id="7" creationId="{E6BA6470-9651-4D01-AEC9-15E016D58E98}"/>
          </ac:cxnSpMkLst>
        </pc:cxnChg>
        <pc:cxnChg chg="mod">
          <ac:chgData name="Lichtert Glen" userId="7d617523-0323-4495-90e5-8ec96bb8b676" providerId="ADAL" clId="{E327D2DF-BCD9-4293-8614-4E2C9A810468}" dt="2022-11-04T12:52:07.964" v="13" actId="14100"/>
          <ac:cxnSpMkLst>
            <pc:docMk/>
            <pc:sldMk cId="3260291577" sldId="660"/>
            <ac:cxnSpMk id="12" creationId="{FFF19A5A-D537-4557-9CFF-21501047D688}"/>
          </ac:cxnSpMkLst>
        </pc:cxnChg>
        <pc:cxnChg chg="mod">
          <ac:chgData name="Lichtert Glen" userId="7d617523-0323-4495-90e5-8ec96bb8b676" providerId="ADAL" clId="{E327D2DF-BCD9-4293-8614-4E2C9A810468}" dt="2022-11-04T12:52:03.794" v="12" actId="14100"/>
          <ac:cxnSpMkLst>
            <pc:docMk/>
            <pc:sldMk cId="3260291577" sldId="660"/>
            <ac:cxnSpMk id="16" creationId="{BD0D42ED-1CF1-497B-832B-E0EB2D47D414}"/>
          </ac:cxnSpMkLst>
        </pc:cxnChg>
      </pc:sldChg>
      <pc:sldChg chg="addSp delSp modSp mod">
        <pc:chgData name="Lichtert Glen" userId="7d617523-0323-4495-90e5-8ec96bb8b676" providerId="ADAL" clId="{E327D2DF-BCD9-4293-8614-4E2C9A810468}" dt="2022-11-04T12:53:20.948" v="24" actId="14100"/>
        <pc:sldMkLst>
          <pc:docMk/>
          <pc:sldMk cId="711892297" sldId="661"/>
        </pc:sldMkLst>
        <pc:spChg chg="mod">
          <ac:chgData name="Lichtert Glen" userId="7d617523-0323-4495-90e5-8ec96bb8b676" providerId="ADAL" clId="{E327D2DF-BCD9-4293-8614-4E2C9A810468}" dt="2022-11-04T12:53:13.548" v="23" actId="14100"/>
          <ac:spMkLst>
            <pc:docMk/>
            <pc:sldMk cId="711892297" sldId="661"/>
            <ac:spMk id="17" creationId="{C07E47EB-F153-449D-B353-E8D354330D18}"/>
          </ac:spMkLst>
        </pc:spChg>
        <pc:picChg chg="del">
          <ac:chgData name="Lichtert Glen" userId="7d617523-0323-4495-90e5-8ec96bb8b676" providerId="ADAL" clId="{E327D2DF-BCD9-4293-8614-4E2C9A810468}" dt="2022-11-04T12:52:45.131" v="15" actId="478"/>
          <ac:picMkLst>
            <pc:docMk/>
            <pc:sldMk cId="711892297" sldId="661"/>
            <ac:picMk id="10" creationId="{00000000-0000-0000-0000-000000000000}"/>
          </ac:picMkLst>
        </pc:picChg>
        <pc:picChg chg="add mod ord">
          <ac:chgData name="Lichtert Glen" userId="7d617523-0323-4495-90e5-8ec96bb8b676" providerId="ADAL" clId="{E327D2DF-BCD9-4293-8614-4E2C9A810468}" dt="2022-11-04T12:53:04.086" v="20" actId="1076"/>
          <ac:picMkLst>
            <pc:docMk/>
            <pc:sldMk cId="711892297" sldId="661"/>
            <ac:picMk id="15" creationId="{0981AA54-DFB7-43B6-938A-6889016503EC}"/>
          </ac:picMkLst>
        </pc:picChg>
        <pc:cxnChg chg="mod">
          <ac:chgData name="Lichtert Glen" userId="7d617523-0323-4495-90e5-8ec96bb8b676" providerId="ADAL" clId="{E327D2DF-BCD9-4293-8614-4E2C9A810468}" dt="2022-11-04T12:53:20.948" v="24" actId="14100"/>
          <ac:cxnSpMkLst>
            <pc:docMk/>
            <pc:sldMk cId="711892297" sldId="661"/>
            <ac:cxnSpMk id="12" creationId="{FFF19A5A-D537-4557-9CFF-21501047D688}"/>
          </ac:cxnSpMkLst>
        </pc:cxnChg>
      </pc:sldChg>
      <pc:sldChg chg="addSp delSp modSp mod">
        <pc:chgData name="Lichtert Glen" userId="7d617523-0323-4495-90e5-8ec96bb8b676" providerId="ADAL" clId="{E327D2DF-BCD9-4293-8614-4E2C9A810468}" dt="2022-11-04T12:58:50.557" v="47" actId="14100"/>
        <pc:sldMkLst>
          <pc:docMk/>
          <pc:sldMk cId="3712475854" sldId="692"/>
        </pc:sldMkLst>
        <pc:spChg chg="mod">
          <ac:chgData name="Lichtert Glen" userId="7d617523-0323-4495-90e5-8ec96bb8b676" providerId="ADAL" clId="{E327D2DF-BCD9-4293-8614-4E2C9A810468}" dt="2022-11-04T12:58:46.624" v="46" actId="14100"/>
          <ac:spMkLst>
            <pc:docMk/>
            <pc:sldMk cId="3712475854" sldId="692"/>
            <ac:spMk id="9" creationId="{55DF2076-62B6-4245-B5A2-DD4B0BE75E2D}"/>
          </ac:spMkLst>
        </pc:spChg>
        <pc:picChg chg="del">
          <ac:chgData name="Lichtert Glen" userId="7d617523-0323-4495-90e5-8ec96bb8b676" providerId="ADAL" clId="{E327D2DF-BCD9-4293-8614-4E2C9A810468}" dt="2022-11-04T12:56:40.156" v="25" actId="478"/>
          <ac:picMkLst>
            <pc:docMk/>
            <pc:sldMk cId="3712475854" sldId="692"/>
            <ac:picMk id="2" creationId="{00000000-0000-0000-0000-000000000000}"/>
          </ac:picMkLst>
        </pc:picChg>
        <pc:picChg chg="add del mod ord">
          <ac:chgData name="Lichtert Glen" userId="7d617523-0323-4495-90e5-8ec96bb8b676" providerId="ADAL" clId="{E327D2DF-BCD9-4293-8614-4E2C9A810468}" dt="2022-11-04T12:57:59.134" v="38" actId="478"/>
          <ac:picMkLst>
            <pc:docMk/>
            <pc:sldMk cId="3712475854" sldId="692"/>
            <ac:picMk id="5" creationId="{C142F217-1B11-4BF9-A774-02565E397222}"/>
          </ac:picMkLst>
        </pc:picChg>
        <pc:picChg chg="add mod ord">
          <ac:chgData name="Lichtert Glen" userId="7d617523-0323-4495-90e5-8ec96bb8b676" providerId="ADAL" clId="{E327D2DF-BCD9-4293-8614-4E2C9A810468}" dt="2022-11-04T12:58:37.568" v="44" actId="1076"/>
          <ac:picMkLst>
            <pc:docMk/>
            <pc:sldMk cId="3712475854" sldId="692"/>
            <ac:picMk id="13" creationId="{3BE5B004-EA71-49FF-A421-A5573B8CA40F}"/>
          </ac:picMkLst>
        </pc:picChg>
        <pc:cxnChg chg="mod">
          <ac:chgData name="Lichtert Glen" userId="7d617523-0323-4495-90e5-8ec96bb8b676" providerId="ADAL" clId="{E327D2DF-BCD9-4293-8614-4E2C9A810468}" dt="2022-11-04T12:58:50.557" v="47" actId="14100"/>
          <ac:cxnSpMkLst>
            <pc:docMk/>
            <pc:sldMk cId="3712475854" sldId="692"/>
            <ac:cxnSpMk id="14" creationId="{5BDC9CA0-3E3D-4FC9-8ACD-68AD3D7BD9E7}"/>
          </ac:cxnSpMkLst>
        </pc:cxnChg>
      </pc:sldChg>
      <pc:sldChg chg="addSp delSp modSp mod">
        <pc:chgData name="Lichtert Glen" userId="7d617523-0323-4495-90e5-8ec96bb8b676" providerId="ADAL" clId="{E327D2DF-BCD9-4293-8614-4E2C9A810468}" dt="2022-11-04T13:04:50.162" v="52" actId="1076"/>
        <pc:sldMkLst>
          <pc:docMk/>
          <pc:sldMk cId="851775686" sldId="696"/>
        </pc:sldMkLst>
        <pc:picChg chg="del">
          <ac:chgData name="Lichtert Glen" userId="7d617523-0323-4495-90e5-8ec96bb8b676" providerId="ADAL" clId="{E327D2DF-BCD9-4293-8614-4E2C9A810468}" dt="2022-11-04T13:04:36.416" v="48" actId="478"/>
          <ac:picMkLst>
            <pc:docMk/>
            <pc:sldMk cId="851775686" sldId="696"/>
            <ac:picMk id="11" creationId="{00000000-0000-0000-0000-000000000000}"/>
          </ac:picMkLst>
        </pc:picChg>
        <pc:picChg chg="add mod">
          <ac:chgData name="Lichtert Glen" userId="7d617523-0323-4495-90e5-8ec96bb8b676" providerId="ADAL" clId="{E327D2DF-BCD9-4293-8614-4E2C9A810468}" dt="2022-11-04T13:04:50.162" v="52" actId="1076"/>
          <ac:picMkLst>
            <pc:docMk/>
            <pc:sldMk cId="851775686" sldId="696"/>
            <ac:picMk id="15" creationId="{231781B3-4D10-424F-AA4E-CAB86E73ED9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2946189" cy="496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nl-NL"/>
          </a:p>
        </p:txBody>
      </p:sp>
      <p:sp>
        <p:nvSpPr>
          <p:cNvPr id="33795" name="Rectangle 3"/>
          <p:cNvSpPr>
            <a:spLocks noGrp="1" noChangeArrowheads="1"/>
          </p:cNvSpPr>
          <p:nvPr>
            <p:ph type="dt" sz="quarter" idx="1"/>
          </p:nvPr>
        </p:nvSpPr>
        <p:spPr bwMode="auto">
          <a:xfrm>
            <a:off x="3849899" y="0"/>
            <a:ext cx="2946189" cy="496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endParaRPr lang="nl-NL"/>
          </a:p>
        </p:txBody>
      </p:sp>
      <p:sp>
        <p:nvSpPr>
          <p:cNvPr id="33796" name="Rectangle 4"/>
          <p:cNvSpPr>
            <a:spLocks noGrp="1" noChangeArrowheads="1"/>
          </p:cNvSpPr>
          <p:nvPr>
            <p:ph type="ftr" sz="quarter" idx="2"/>
          </p:nvPr>
        </p:nvSpPr>
        <p:spPr bwMode="auto">
          <a:xfrm>
            <a:off x="1" y="9428402"/>
            <a:ext cx="2946189" cy="496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nl-NL"/>
          </a:p>
        </p:txBody>
      </p:sp>
      <p:sp>
        <p:nvSpPr>
          <p:cNvPr id="33797" name="Rectangle 5"/>
          <p:cNvSpPr>
            <a:spLocks noGrp="1" noChangeArrowheads="1"/>
          </p:cNvSpPr>
          <p:nvPr>
            <p:ph type="sldNum" sz="quarter" idx="3"/>
          </p:nvPr>
        </p:nvSpPr>
        <p:spPr bwMode="auto">
          <a:xfrm>
            <a:off x="3849899" y="9428402"/>
            <a:ext cx="2946189" cy="496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477CD130-FA70-4965-864A-6723089850B5}" type="slidenum">
              <a:rPr lang="nl-NL"/>
              <a:pPr>
                <a:defRPr/>
              </a:pPr>
              <a:t>‹#›</a:t>
            </a:fld>
            <a:endParaRPr lang="nl-NL"/>
          </a:p>
        </p:txBody>
      </p:sp>
    </p:spTree>
    <p:extLst>
      <p:ext uri="{BB962C8B-B14F-4D97-AF65-F5344CB8AC3E}">
        <p14:creationId xmlns:p14="http://schemas.microsoft.com/office/powerpoint/2010/main" val="3872827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6189" cy="49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5123" name="Rectangle 3"/>
          <p:cNvSpPr>
            <a:spLocks noGrp="1" noChangeArrowheads="1"/>
          </p:cNvSpPr>
          <p:nvPr>
            <p:ph type="dt" idx="1"/>
          </p:nvPr>
        </p:nvSpPr>
        <p:spPr bwMode="auto">
          <a:xfrm>
            <a:off x="3851487" y="0"/>
            <a:ext cx="2946188" cy="49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6887" y="4714202"/>
            <a:ext cx="4983903" cy="4468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9429990"/>
            <a:ext cx="2946189" cy="49664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51487" y="9429990"/>
            <a:ext cx="2946188" cy="49664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72A88A78-13C2-4613-97B6-97D9C77B63C4}" type="slidenum">
              <a:rPr lang="en-US"/>
              <a:pPr>
                <a:defRPr/>
              </a:pPr>
              <a:t>‹#›</a:t>
            </a:fld>
            <a:endParaRPr lang="en-US"/>
          </a:p>
        </p:txBody>
      </p:sp>
    </p:spTree>
    <p:extLst>
      <p:ext uri="{BB962C8B-B14F-4D97-AF65-F5344CB8AC3E}">
        <p14:creationId xmlns:p14="http://schemas.microsoft.com/office/powerpoint/2010/main" val="3067690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F07451-4A8E-4862-AE0A-715DC225CD29}"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BE" dirty="0">
              <a:ea typeface="ＭＳ Ｐゴシック" pitchFamily="34" charset="-128"/>
            </a:endParaRPr>
          </a:p>
        </p:txBody>
      </p:sp>
    </p:spTree>
    <p:extLst>
      <p:ext uri="{BB962C8B-B14F-4D97-AF65-F5344CB8AC3E}">
        <p14:creationId xmlns:p14="http://schemas.microsoft.com/office/powerpoint/2010/main" val="65004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pPr>
              <a:defRPr/>
            </a:pPr>
            <a:fld id="{72A88A78-13C2-4613-97B6-97D9C77B63C4}" type="slidenum">
              <a:rPr lang="en-US" smtClean="0"/>
              <a:pPr>
                <a:defRPr/>
              </a:pPr>
              <a:t>4</a:t>
            </a:fld>
            <a:endParaRPr lang="en-US"/>
          </a:p>
        </p:txBody>
      </p:sp>
    </p:spTree>
    <p:extLst>
      <p:ext uri="{BB962C8B-B14F-4D97-AF65-F5344CB8AC3E}">
        <p14:creationId xmlns:p14="http://schemas.microsoft.com/office/powerpoint/2010/main" val="113195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1DF9E93-5174-47CE-AD42-4D80397172EE}" type="slidenum">
              <a:rPr lang="en-US" smtClean="0"/>
              <a:pPr>
                <a:defRPr/>
              </a:pPr>
              <a:t>5</a:t>
            </a:fld>
            <a:endParaRPr lang="en-US"/>
          </a:p>
        </p:txBody>
      </p:sp>
    </p:spTree>
    <p:extLst>
      <p:ext uri="{BB962C8B-B14F-4D97-AF65-F5344CB8AC3E}">
        <p14:creationId xmlns:p14="http://schemas.microsoft.com/office/powerpoint/2010/main" val="3377626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A88A78-13C2-4613-97B6-97D9C77B63C4}" type="slidenum">
              <a:rPr lang="en-US" smtClean="0"/>
              <a:pPr>
                <a:defRPr/>
              </a:pPr>
              <a:t>8</a:t>
            </a:fld>
            <a:endParaRPr lang="en-US"/>
          </a:p>
        </p:txBody>
      </p:sp>
    </p:spTree>
    <p:extLst>
      <p:ext uri="{BB962C8B-B14F-4D97-AF65-F5344CB8AC3E}">
        <p14:creationId xmlns:p14="http://schemas.microsoft.com/office/powerpoint/2010/main" val="205358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A88A78-13C2-4613-97B6-97D9C77B63C4}" type="slidenum">
              <a:rPr lang="en-US" smtClean="0"/>
              <a:pPr>
                <a:defRPr/>
              </a:pPr>
              <a:t>9</a:t>
            </a:fld>
            <a:endParaRPr lang="en-US"/>
          </a:p>
        </p:txBody>
      </p:sp>
    </p:spTree>
    <p:extLst>
      <p:ext uri="{BB962C8B-B14F-4D97-AF65-F5344CB8AC3E}">
        <p14:creationId xmlns:p14="http://schemas.microsoft.com/office/powerpoint/2010/main" val="1580464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44" descr="blue_dark_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5"/>
          <p:cNvSpPr>
            <a:spLocks noChangeArrowheads="1"/>
          </p:cNvSpPr>
          <p:nvPr/>
        </p:nvSpPr>
        <p:spPr bwMode="auto">
          <a:xfrm>
            <a:off x="5435600" y="6381750"/>
            <a:ext cx="2305050" cy="28733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74" name="Rectangle 2"/>
          <p:cNvSpPr>
            <a:spLocks noGrp="1" noChangeArrowheads="1"/>
          </p:cNvSpPr>
          <p:nvPr>
            <p:ph type="ctrTitle"/>
          </p:nvPr>
        </p:nvSpPr>
        <p:spPr>
          <a:xfrm>
            <a:off x="457200" y="1828800"/>
            <a:ext cx="8305800" cy="1143000"/>
          </a:xfrm>
          <a:solidFill>
            <a:schemeClr val="bg2">
              <a:alpha val="0"/>
            </a:schemeClr>
          </a:solidFill>
        </p:spPr>
        <p:txBody>
          <a:bodyPr/>
          <a:lstStyle>
            <a:lvl1pPr>
              <a:defRPr>
                <a:solidFill>
                  <a:schemeClr val="bg1"/>
                </a:solidFill>
              </a:defRPr>
            </a:lvl1pPr>
          </a:lstStyle>
          <a:p>
            <a:r>
              <a:rPr lang="en-US"/>
              <a:t>Cliquez pour modifier le style du titre</a:t>
            </a:r>
          </a:p>
        </p:txBody>
      </p:sp>
      <p:sp>
        <p:nvSpPr>
          <p:cNvPr id="3075" name="Rectangle 3"/>
          <p:cNvSpPr>
            <a:spLocks noGrp="1" noChangeArrowheads="1"/>
          </p:cNvSpPr>
          <p:nvPr>
            <p:ph type="subTitle" idx="1"/>
          </p:nvPr>
        </p:nvSpPr>
        <p:spPr>
          <a:xfrm>
            <a:off x="457200" y="2971800"/>
            <a:ext cx="8305800" cy="1066800"/>
          </a:xfrm>
          <a:solidFill>
            <a:schemeClr val="bg2">
              <a:alpha val="0"/>
            </a:schemeClr>
          </a:solidFill>
        </p:spPr>
        <p:txBody>
          <a:bodyPr/>
          <a:lstStyle>
            <a:lvl1pPr marL="0" indent="0">
              <a:defRPr sz="2000">
                <a:solidFill>
                  <a:schemeClr val="bg1"/>
                </a:solidFill>
              </a:defRPr>
            </a:lvl1pPr>
          </a:lstStyle>
          <a:p>
            <a:r>
              <a:rPr lang="en-US"/>
              <a:t>Cliquez pour modifier le style des sous-titres du masque</a:t>
            </a:r>
          </a:p>
        </p:txBody>
      </p:sp>
      <p:sp>
        <p:nvSpPr>
          <p:cNvPr id="6" name="Rectangle 5"/>
          <p:cNvSpPr>
            <a:spLocks noGrp="1" noChangeArrowheads="1"/>
          </p:cNvSpPr>
          <p:nvPr>
            <p:ph type="ftr" sz="quarter" idx="10"/>
          </p:nvPr>
        </p:nvSpPr>
        <p:spPr>
          <a:xfrm>
            <a:off x="6324600" y="4038600"/>
            <a:ext cx="2133600" cy="457200"/>
          </a:xfrm>
        </p:spPr>
        <p:txBody>
          <a:bodyPr/>
          <a:lstStyle>
            <a:lvl1pPr algn="ctr">
              <a:defRPr sz="1000"/>
            </a:lvl1pPr>
          </a:lstStyle>
          <a:p>
            <a:pPr>
              <a:defRPr/>
            </a:pPr>
            <a:r>
              <a:rPr lang="en-US"/>
              <a:t>footer</a:t>
            </a:r>
            <a:endParaRPr lang="en-US">
              <a:solidFill>
                <a:schemeClr val="tx1"/>
              </a:solidFill>
            </a:endParaRPr>
          </a:p>
        </p:txBody>
      </p:sp>
    </p:spTree>
    <p:extLst>
      <p:ext uri="{BB962C8B-B14F-4D97-AF65-F5344CB8AC3E}">
        <p14:creationId xmlns:p14="http://schemas.microsoft.com/office/powerpoint/2010/main" val="242279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86550" y="990600"/>
            <a:ext cx="2076450" cy="5181600"/>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990600"/>
            <a:ext cx="6076950" cy="51816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899B707-3D55-4C1F-B788-1C539C55C2B1}" type="slidenum">
              <a:rPr lang="en-US"/>
              <a:pPr>
                <a:defRPr/>
              </a:pPr>
              <a:t>‹#›</a:t>
            </a:fld>
            <a:endParaRPr lang="en-US">
              <a:solidFill>
                <a:schemeClr val="tx1"/>
              </a:solidFill>
            </a:endParaRPr>
          </a:p>
        </p:txBody>
      </p:sp>
    </p:spTree>
    <p:extLst>
      <p:ext uri="{BB962C8B-B14F-4D97-AF65-F5344CB8AC3E}">
        <p14:creationId xmlns:p14="http://schemas.microsoft.com/office/powerpoint/2010/main" val="118124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endParaRPr lang="nl-BE"/>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BE"/>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endParaRPr lang="nl-BE"/>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BE"/>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BE"/>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hasCustomPrompt="1"/>
          </p:nvPr>
        </p:nvSpPr>
        <p:spPr/>
        <p:txBody>
          <a:bodyPr>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1621A490-B718-482A-9F4F-71535322951A}" type="slidenum">
              <a:rPr lang="en-US"/>
              <a:pPr>
                <a:defRPr/>
              </a:pPr>
              <a:t>‹#›</a:t>
            </a:fld>
            <a:endParaRPr lang="en-US">
              <a:solidFill>
                <a:schemeClr val="tx1"/>
              </a:solidFill>
            </a:endParaRPr>
          </a:p>
        </p:txBody>
      </p:sp>
    </p:spTree>
    <p:extLst>
      <p:ext uri="{BB962C8B-B14F-4D97-AF65-F5344CB8AC3E}">
        <p14:creationId xmlns:p14="http://schemas.microsoft.com/office/powerpoint/2010/main" val="1608712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790A0556-C6EB-4B76-9CA1-DE7A57C7482E}" type="slidenum">
              <a:rPr lang="en-US"/>
              <a:pPr>
                <a:defRPr/>
              </a:pPr>
              <a:t>‹#›</a:t>
            </a:fld>
            <a:endParaRPr lang="en-US">
              <a:solidFill>
                <a:schemeClr val="tx1"/>
              </a:solidFill>
            </a:endParaRPr>
          </a:p>
        </p:txBody>
      </p:sp>
      <p:pic>
        <p:nvPicPr>
          <p:cNvPr id="7" name="Picture 6">
            <a:extLst>
              <a:ext uri="{FF2B5EF4-FFF2-40B4-BE49-F238E27FC236}">
                <a16:creationId xmlns:a16="http://schemas.microsoft.com/office/drawing/2014/main" id="{A683B5DC-25C4-4CA0-B924-64350DC43C42}"/>
              </a:ext>
            </a:extLst>
          </p:cNvPr>
          <p:cNvPicPr>
            <a:picLocks noChangeAspect="1"/>
          </p:cNvPicPr>
          <p:nvPr userDrawn="1"/>
        </p:nvPicPr>
        <p:blipFill>
          <a:blip r:embed="rId2"/>
          <a:stretch>
            <a:fillRect/>
          </a:stretch>
        </p:blipFill>
        <p:spPr>
          <a:xfrm>
            <a:off x="5645158" y="116632"/>
            <a:ext cx="3521757" cy="322128"/>
          </a:xfrm>
          <a:prstGeom prst="rect">
            <a:avLst/>
          </a:prstGeom>
        </p:spPr>
      </p:pic>
    </p:spTree>
    <p:extLst>
      <p:ext uri="{BB962C8B-B14F-4D97-AF65-F5344CB8AC3E}">
        <p14:creationId xmlns:p14="http://schemas.microsoft.com/office/powerpoint/2010/main" val="75614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2133600"/>
            <a:ext cx="40767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86300" y="2133600"/>
            <a:ext cx="40767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6" name="Tijdelijke aanduiding voor voettekst 5"/>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B8E32389-22EE-408F-91AA-D5FB7266E969}" type="slidenum">
              <a:rPr lang="en-US"/>
              <a:pPr>
                <a:defRPr/>
              </a:pPr>
              <a:t>‹#›</a:t>
            </a:fld>
            <a:endParaRPr lang="en-US">
              <a:solidFill>
                <a:schemeClr val="tx1"/>
              </a:solidFill>
            </a:endParaRPr>
          </a:p>
        </p:txBody>
      </p:sp>
    </p:spTree>
    <p:extLst>
      <p:ext uri="{BB962C8B-B14F-4D97-AF65-F5344CB8AC3E}">
        <p14:creationId xmlns:p14="http://schemas.microsoft.com/office/powerpoint/2010/main" val="16095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8" name="Tijdelijke aanduiding voor voettekst 7"/>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9" name="Tijdelijke aanduiding voor dianummer 8"/>
          <p:cNvSpPr>
            <a:spLocks noGrp="1"/>
          </p:cNvSpPr>
          <p:nvPr>
            <p:ph type="sldNum" sz="quarter" idx="12"/>
          </p:nvPr>
        </p:nvSpPr>
        <p:spPr/>
        <p:txBody>
          <a:bodyPr/>
          <a:lstStyle>
            <a:lvl1pPr>
              <a:defRPr/>
            </a:lvl1pPr>
          </a:lstStyle>
          <a:p>
            <a:pPr>
              <a:defRPr/>
            </a:pPr>
            <a:fld id="{2EDFDBF1-6DC6-49AA-8B22-44B60F0E15FD}" type="slidenum">
              <a:rPr lang="en-US"/>
              <a:pPr>
                <a:defRPr/>
              </a:pPr>
              <a:t>‹#›</a:t>
            </a:fld>
            <a:endParaRPr lang="en-US">
              <a:solidFill>
                <a:schemeClr val="tx1"/>
              </a:solidFill>
            </a:endParaRPr>
          </a:p>
        </p:txBody>
      </p:sp>
    </p:spTree>
    <p:extLst>
      <p:ext uri="{BB962C8B-B14F-4D97-AF65-F5344CB8AC3E}">
        <p14:creationId xmlns:p14="http://schemas.microsoft.com/office/powerpoint/2010/main" val="367533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4" name="Tijdelijke aanduiding voor voettekst 3"/>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5" name="Tijdelijke aanduiding voor dianummer 4"/>
          <p:cNvSpPr>
            <a:spLocks noGrp="1"/>
          </p:cNvSpPr>
          <p:nvPr>
            <p:ph type="sldNum" sz="quarter" idx="12"/>
          </p:nvPr>
        </p:nvSpPr>
        <p:spPr/>
        <p:txBody>
          <a:bodyPr/>
          <a:lstStyle>
            <a:lvl1pPr>
              <a:defRPr/>
            </a:lvl1pPr>
          </a:lstStyle>
          <a:p>
            <a:pPr>
              <a:defRPr/>
            </a:pPr>
            <a:fld id="{50C76F1B-7F34-46F5-8B0B-836A1B578676}" type="slidenum">
              <a:rPr lang="en-US"/>
              <a:pPr>
                <a:defRPr/>
              </a:pPr>
              <a:t>‹#›</a:t>
            </a:fld>
            <a:endParaRPr lang="en-US">
              <a:solidFill>
                <a:schemeClr val="tx1"/>
              </a:solidFill>
            </a:endParaRPr>
          </a:p>
        </p:txBody>
      </p:sp>
    </p:spTree>
    <p:extLst>
      <p:ext uri="{BB962C8B-B14F-4D97-AF65-F5344CB8AC3E}">
        <p14:creationId xmlns:p14="http://schemas.microsoft.com/office/powerpoint/2010/main" val="400299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6" name="Tijdelijke aanduiding voor voettekst 5"/>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F001DF04-A2C0-4F3E-9F9C-5848C3DB16D9}" type="slidenum">
              <a:rPr lang="en-US"/>
              <a:pPr>
                <a:defRPr/>
              </a:pPr>
              <a:t>‹#›</a:t>
            </a:fld>
            <a:endParaRPr lang="en-US">
              <a:solidFill>
                <a:schemeClr val="tx1"/>
              </a:solidFill>
            </a:endParaRPr>
          </a:p>
        </p:txBody>
      </p:sp>
    </p:spTree>
    <p:extLst>
      <p:ext uri="{BB962C8B-B14F-4D97-AF65-F5344CB8AC3E}">
        <p14:creationId xmlns:p14="http://schemas.microsoft.com/office/powerpoint/2010/main" val="2374058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6" name="Tijdelijke aanduiding voor voettekst 5"/>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55A68B43-0A62-4242-9DE9-3F4073F79948}" type="slidenum">
              <a:rPr lang="en-US"/>
              <a:pPr>
                <a:defRPr/>
              </a:pPr>
              <a:t>‹#›</a:t>
            </a:fld>
            <a:endParaRPr lang="en-US">
              <a:solidFill>
                <a:schemeClr val="tx1"/>
              </a:solidFill>
            </a:endParaRPr>
          </a:p>
        </p:txBody>
      </p:sp>
    </p:spTree>
    <p:extLst>
      <p:ext uri="{BB962C8B-B14F-4D97-AF65-F5344CB8AC3E}">
        <p14:creationId xmlns:p14="http://schemas.microsoft.com/office/powerpoint/2010/main" val="412234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4A6BCEF-5541-4AF4-B311-99ED6FF1E6A5}" type="slidenum">
              <a:rPr lang="en-US"/>
              <a:pPr>
                <a:defRPr/>
              </a:pPr>
              <a:t>‹#›</a:t>
            </a:fld>
            <a:endParaRPr lang="en-US">
              <a:solidFill>
                <a:schemeClr val="tx1"/>
              </a:solidFill>
            </a:endParaRPr>
          </a:p>
        </p:txBody>
      </p:sp>
    </p:spTree>
    <p:extLst>
      <p:ext uri="{BB962C8B-B14F-4D97-AF65-F5344CB8AC3E}">
        <p14:creationId xmlns:p14="http://schemas.microsoft.com/office/powerpoint/2010/main" val="3951485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9" descr="blue_dar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9906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1028" name="Rectangle 3"/>
          <p:cNvSpPr>
            <a:spLocks noGrp="1" noChangeArrowheads="1"/>
          </p:cNvSpPr>
          <p:nvPr>
            <p:ph type="body" idx="1"/>
          </p:nvPr>
        </p:nvSpPr>
        <p:spPr bwMode="auto">
          <a:xfrm>
            <a:off x="457200" y="2133600"/>
            <a:ext cx="8305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2" name="Rectangle 4"/>
          <p:cNvSpPr>
            <a:spLocks noGrp="1" noChangeArrowheads="1"/>
          </p:cNvSpPr>
          <p:nvPr>
            <p:ph type="dt" sz="half" idx="2"/>
          </p:nvPr>
        </p:nvSpPr>
        <p:spPr bwMode="auto">
          <a:xfrm>
            <a:off x="5486400" y="6400800"/>
            <a:ext cx="152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ＭＳ Ｐゴシック" pitchFamily="112" charset="-128"/>
                <a:cs typeface="+mn-cs"/>
              </a:defRPr>
            </a:lvl1pPr>
          </a:lstStyle>
          <a:p>
            <a:pPr>
              <a:defRPr/>
            </a:pPr>
            <a:r>
              <a:rPr lang="en-US"/>
              <a:t>date</a:t>
            </a:r>
          </a:p>
        </p:txBody>
      </p:sp>
      <p:sp>
        <p:nvSpPr>
          <p:cNvPr id="1029" name="Rectangle 5"/>
          <p:cNvSpPr>
            <a:spLocks noGrp="1" noChangeArrowheads="1"/>
          </p:cNvSpPr>
          <p:nvPr>
            <p:ph type="ftr" sz="quarter" idx="3"/>
          </p:nvPr>
        </p:nvSpPr>
        <p:spPr bwMode="auto">
          <a:xfrm>
            <a:off x="1066800" y="6400800"/>
            <a:ext cx="4419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ＭＳ Ｐゴシック" pitchFamily="112" charset="-128"/>
                <a:cs typeface="+mn-cs"/>
              </a:defRPr>
            </a:lvl1pPr>
          </a:lstStyle>
          <a:p>
            <a:pPr>
              <a:defRPr/>
            </a:pPr>
            <a:r>
              <a:rPr lang="en-US"/>
              <a:t>footer</a:t>
            </a:r>
          </a:p>
        </p:txBody>
      </p:sp>
      <p:sp>
        <p:nvSpPr>
          <p:cNvPr id="1030" name="Rectangle 6"/>
          <p:cNvSpPr>
            <a:spLocks noGrp="1" noChangeArrowheads="1"/>
          </p:cNvSpPr>
          <p:nvPr>
            <p:ph type="sldNum" sz="quarter" idx="4"/>
          </p:nvPr>
        </p:nvSpPr>
        <p:spPr bwMode="auto">
          <a:xfrm>
            <a:off x="7010400" y="6400800"/>
            <a:ext cx="91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chemeClr val="bg1"/>
                </a:solidFill>
                <a:latin typeface="Arial" charset="0"/>
                <a:ea typeface="ＭＳ Ｐゴシック" pitchFamily="112" charset="-128"/>
                <a:cs typeface="+mn-cs"/>
              </a:defRPr>
            </a:lvl1pPr>
          </a:lstStyle>
          <a:p>
            <a:pPr>
              <a:defRPr/>
            </a:pPr>
            <a:fld id="{9BA236B8-BEDF-437D-B474-91472C2971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5.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467544" y="2564904"/>
            <a:ext cx="7848872" cy="857250"/>
          </a:xfrm>
        </p:spPr>
        <p:txBody>
          <a:bodyPr/>
          <a:lstStyle/>
          <a:p>
            <a:pPr eaLnBrk="1" hangingPunct="1"/>
            <a:br>
              <a:rPr lang="fr-FR" dirty="0"/>
            </a:br>
            <a:r>
              <a:rPr lang="fr-FR" dirty="0"/>
              <a:t>e-</a:t>
            </a:r>
            <a:r>
              <a:rPr lang="fr-FR" dirty="0" err="1"/>
              <a:t>Deposit</a:t>
            </a:r>
            <a:br>
              <a:rPr lang="fr-FR" dirty="0"/>
            </a:br>
            <a:br>
              <a:rPr lang="fr-FR" dirty="0"/>
            </a:br>
            <a:r>
              <a:rPr lang="fr-FR" sz="1800" b="0" dirty="0"/>
              <a:t>Manuel</a:t>
            </a:r>
            <a:br>
              <a:rPr lang="fr-FR" dirty="0"/>
            </a:br>
            <a:br>
              <a:rPr lang="fr-FR" dirty="0"/>
            </a:br>
            <a:br>
              <a:rPr lang="fr-FR" dirty="0"/>
            </a:br>
            <a:r>
              <a:rPr lang="fr-FR" dirty="0"/>
              <a:t>							          </a:t>
            </a:r>
            <a:r>
              <a:rPr lang="fr-FR" sz="1500" dirty="0"/>
              <a:t>2017</a:t>
            </a:r>
          </a:p>
        </p:txBody>
      </p:sp>
      <p:sp>
        <p:nvSpPr>
          <p:cNvPr id="2" name="TextBox 1">
            <a:extLst>
              <a:ext uri="{FF2B5EF4-FFF2-40B4-BE49-F238E27FC236}">
                <a16:creationId xmlns:a16="http://schemas.microsoft.com/office/drawing/2014/main" id="{D53532B8-5491-4E27-B22C-9DE34BD0DBA7}"/>
              </a:ext>
            </a:extLst>
          </p:cNvPr>
          <p:cNvSpPr txBox="1"/>
          <p:nvPr/>
        </p:nvSpPr>
        <p:spPr>
          <a:xfrm>
            <a:off x="6948264" y="3284984"/>
            <a:ext cx="1368152" cy="461665"/>
          </a:xfrm>
          <a:prstGeom prst="rect">
            <a:avLst/>
          </a:prstGeom>
          <a:noFill/>
        </p:spPr>
        <p:txBody>
          <a:bodyPr wrap="square" rtlCol="0">
            <a:spAutoFit/>
          </a:bodyPr>
          <a:lstStyle/>
          <a:p>
            <a:r>
              <a:rPr lang="fr-FR">
                <a:solidFill>
                  <a:schemeClr val="bg1"/>
                </a:solidFill>
                <a:latin typeface="+mj-lt"/>
                <a:ea typeface="+mj-ea"/>
              </a:rPr>
              <a:t>2021</a:t>
            </a:r>
            <a:endParaRPr lang="fr-FR" dirty="0">
              <a:solidFill>
                <a:schemeClr val="bg1"/>
              </a:solidFill>
              <a:latin typeface="+mj-lt"/>
              <a:ea typeface="+mj-ea"/>
            </a:endParaRPr>
          </a:p>
        </p:txBody>
      </p:sp>
      <p:sp>
        <p:nvSpPr>
          <p:cNvPr id="4" name="Rounded Rectangle 3"/>
          <p:cNvSpPr/>
          <p:nvPr/>
        </p:nvSpPr>
        <p:spPr bwMode="auto">
          <a:xfrm>
            <a:off x="251520" y="4869160"/>
            <a:ext cx="6408712" cy="1152128"/>
          </a:xfrm>
          <a:prstGeom prst="roundRect">
            <a:avLst/>
          </a:prstGeom>
          <a:solidFill>
            <a:srgbClr val="006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fr-FR" sz="2000" b="1">
                <a:solidFill>
                  <a:schemeClr val="bg1"/>
                </a:solidFill>
                <a:ea typeface="ＭＳ Ｐゴシック" pitchFamily="112" charset="-128"/>
              </a:rPr>
              <a:t>Nouvelle fonctionnalité !</a:t>
            </a:r>
            <a:r>
              <a:rPr lang="fr-FR" sz="2000">
                <a:solidFill>
                  <a:schemeClr val="bg1"/>
                </a:solidFill>
                <a:ea typeface="ＭＳ Ｐゴシック" pitchFamily="112" charset="-128"/>
              </a:rPr>
              <a:t>  Cliquez </a:t>
            </a:r>
            <a:r>
              <a:rPr lang="fr-FR" sz="2000">
                <a:solidFill>
                  <a:schemeClr val="bg1"/>
                </a:solidFill>
                <a:ea typeface="ＭＳ Ｐゴシック" pitchFamily="112" charset="-128"/>
                <a:hlinkClick r:id="rId3" action="ppaction://hlinksldjump"/>
              </a:rPr>
              <a:t>ici</a:t>
            </a:r>
            <a:r>
              <a:rPr lang="fr-FR" sz="2000">
                <a:solidFill>
                  <a:schemeClr val="bg1"/>
                </a:solidFill>
                <a:ea typeface="ＭＳ Ｐゴシック" pitchFamily="112" charset="-128"/>
              </a:rPr>
              <a:t> pour le manuel sommaire "Nouvelle fonctionnalité pour la préparation et le dépôt des dossiers de pièces via e-Deposit".</a:t>
            </a:r>
            <a:endParaRPr kumimoji="0" lang="nl-BE" sz="2000" i="0" u="none" strike="noStrike" cap="none" normalizeH="0" baseline="0">
              <a:ln>
                <a:noFill/>
              </a:ln>
              <a:solidFill>
                <a:schemeClr val="bg1"/>
              </a:solidFill>
              <a:effectLst/>
              <a:ea typeface="ＭＳ Ｐゴシック" pitchFamily="112" charset="-128"/>
            </a:endParaRPr>
          </a:p>
        </p:txBody>
      </p:sp>
      <p:sp>
        <p:nvSpPr>
          <p:cNvPr id="5" name="Rectangle 4"/>
          <p:cNvSpPr/>
          <p:nvPr/>
        </p:nvSpPr>
        <p:spPr bwMode="auto">
          <a:xfrm>
            <a:off x="1835696" y="6237312"/>
            <a:ext cx="1080120"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237312"/>
            <a:ext cx="1800200" cy="599286"/>
          </a:xfrm>
          <a:prstGeom prst="rect">
            <a:avLst/>
          </a:prstGeom>
        </p:spPr>
      </p:pic>
    </p:spTree>
    <p:extLst>
      <p:ext uri="{BB962C8B-B14F-4D97-AF65-F5344CB8AC3E}">
        <p14:creationId xmlns:p14="http://schemas.microsoft.com/office/powerpoint/2010/main" val="19358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718610" y="1484784"/>
            <a:ext cx="8656139" cy="3717032"/>
          </a:xfrm>
        </p:spPr>
        <p:txBody>
          <a:bodyPr anchor="ctr"/>
          <a:lstStyle/>
          <a:p>
            <a:pPr marL="342900" lvl="1" indent="0">
              <a:spcBef>
                <a:spcPts val="0"/>
              </a:spcBef>
              <a:spcAft>
                <a:spcPts val="450"/>
              </a:spcAft>
            </a:pPr>
            <a:endParaRPr lang="fr-BE" sz="1600" b="1" dirty="0">
              <a:solidFill>
                <a:srgbClr val="002060"/>
              </a:solidFill>
            </a:endParaRPr>
          </a:p>
          <a:p>
            <a:pPr marL="342900" lvl="1" indent="0">
              <a:spcBef>
                <a:spcPts val="0"/>
              </a:spcBef>
              <a:spcAft>
                <a:spcPts val="450"/>
              </a:spcAft>
            </a:pPr>
            <a:r>
              <a:rPr lang="fr-FR" sz="1600" b="1" dirty="0">
                <a:solidFill>
                  <a:srgbClr val="002060"/>
                </a:solidFill>
              </a:rPr>
              <a:t>Utilisation de e-</a:t>
            </a:r>
            <a:r>
              <a:rPr lang="fr-FR" sz="1600" b="1" dirty="0" err="1">
                <a:solidFill>
                  <a:srgbClr val="002060"/>
                </a:solidFill>
              </a:rPr>
              <a:t>Deposit</a:t>
            </a:r>
            <a:r>
              <a:rPr lang="fr-FR" sz="1600" b="1" dirty="0">
                <a:solidFill>
                  <a:srgbClr val="002060"/>
                </a:solidFill>
              </a:rPr>
              <a:t>: Chargement de dossier de pièces/conclusion/lettre </a:t>
            </a:r>
          </a:p>
          <a:p>
            <a:pPr marL="342900" lvl="1" indent="0">
              <a:spcBef>
                <a:spcPts val="0"/>
              </a:spcBef>
              <a:spcAft>
                <a:spcPts val="450"/>
              </a:spcAft>
            </a:pPr>
            <a:endParaRPr lang="fr-BE" sz="1600" b="1" dirty="0">
              <a:solidFill>
                <a:srgbClr val="002060"/>
              </a:solidFill>
            </a:endParaRPr>
          </a:p>
          <a:p>
            <a:pPr marL="928688" lvl="2" indent="-285750" algn="just">
              <a:spcBef>
                <a:spcPts val="0"/>
              </a:spcBef>
              <a:spcAft>
                <a:spcPts val="450"/>
              </a:spcAft>
            </a:pPr>
            <a:endParaRPr lang="fr-BE" sz="1400" dirty="0">
              <a:solidFill>
                <a:schemeClr val="accent1"/>
              </a:solidFill>
            </a:endParaRPr>
          </a:p>
          <a:p>
            <a:pPr lvl="1" algn="just">
              <a:spcBef>
                <a:spcPts val="0"/>
              </a:spcBef>
              <a:spcAft>
                <a:spcPts val="450"/>
              </a:spcAft>
              <a:buFont typeface="Wingdings" panose="05000000000000000000" pitchFamily="2" charset="2"/>
              <a:buChar char="§"/>
            </a:pPr>
            <a:endParaRPr lang="fr-BE" sz="1600" dirty="0">
              <a:solidFill>
                <a:schemeClr val="accent1"/>
              </a:solidFill>
            </a:endParaRPr>
          </a:p>
          <a:p>
            <a:pPr marL="342900" lvl="1" indent="0" algn="just">
              <a:spcBef>
                <a:spcPts val="0"/>
              </a:spcBef>
              <a:spcAft>
                <a:spcPts val="450"/>
              </a:spcAft>
            </a:pPr>
            <a:endParaRPr lang="fr-BE" sz="1200" b="1" dirty="0">
              <a:solidFill>
                <a:srgbClr val="002060"/>
              </a:solidFill>
            </a:endParaRPr>
          </a:p>
        </p:txBody>
      </p:sp>
      <p:sp>
        <p:nvSpPr>
          <p:cNvPr id="4" name="Slide Number Placeholder 3"/>
          <p:cNvSpPr>
            <a:spLocks noGrp="1"/>
          </p:cNvSpPr>
          <p:nvPr>
            <p:ph type="sldNum" sz="quarter" idx="12"/>
            <p:custDataLst>
              <p:tags r:id="rId2"/>
            </p:custDataLst>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10</a:t>
            </a:fld>
            <a:endParaRPr lang="en-US">
              <a:solidFill>
                <a:prstClr val="white"/>
              </a:solidFill>
            </a:endParaRPr>
          </a:p>
        </p:txBody>
      </p:sp>
      <p:sp>
        <p:nvSpPr>
          <p:cNvPr id="11" name="Titel 1">
            <a:extLst>
              <a:ext uri="{FF2B5EF4-FFF2-40B4-BE49-F238E27FC236}">
                <a16:creationId xmlns:a16="http://schemas.microsoft.com/office/drawing/2014/main" id="{D9BA9AA8-FC59-4EC7-BBA8-6BA79ED4A8FE}"/>
              </a:ext>
            </a:extLst>
          </p:cNvPr>
          <p:cNvSpPr>
            <a:spLocks noGrp="1"/>
          </p:cNvSpPr>
          <p:nvPr>
            <p:ph type="title"/>
          </p:nvPr>
        </p:nvSpPr>
        <p:spPr>
          <a:xfrm>
            <a:off x="396664" y="553244"/>
            <a:ext cx="8305800" cy="1143000"/>
          </a:xfrm>
        </p:spPr>
        <p:txBody>
          <a:bodyPr/>
          <a:lstStyle/>
          <a:p>
            <a:r>
              <a:rPr lang="fr-FR" sz="2400">
                <a:solidFill>
                  <a:srgbClr val="002060"/>
                </a:solidFill>
              </a:rPr>
              <a:t>Contenu</a:t>
            </a:r>
          </a:p>
        </p:txBody>
      </p:sp>
      <p:sp>
        <p:nvSpPr>
          <p:cNvPr id="14" name="TextBox 13">
            <a:extLst>
              <a:ext uri="{FF2B5EF4-FFF2-40B4-BE49-F238E27FC236}">
                <a16:creationId xmlns:a16="http://schemas.microsoft.com/office/drawing/2014/main" id="{02EC998E-E82C-4999-A2AD-84FB608B3FF9}"/>
              </a:ext>
            </a:extLst>
          </p:cNvPr>
          <p:cNvSpPr txBox="1"/>
          <p:nvPr>
            <p:custDataLst>
              <p:tags r:id="rId3"/>
            </p:custDataLst>
          </p:nvPr>
        </p:nvSpPr>
        <p:spPr>
          <a:xfrm>
            <a:off x="422367" y="2656722"/>
            <a:ext cx="327469" cy="401479"/>
          </a:xfrm>
          <a:prstGeom prst="roundRect">
            <a:avLst/>
          </a:prstGeom>
          <a:solidFill>
            <a:srgbClr val="002060"/>
          </a:solidFill>
        </p:spPr>
        <p:txBody>
          <a:bodyPr wrap="square" rtlCol="0" anchor="ctr">
            <a:spAutoFit/>
          </a:bodyPr>
          <a:lstStyle/>
          <a:p>
            <a:pPr algn="ctr" eaLnBrk="0" fontAlgn="base" hangingPunct="0">
              <a:spcBef>
                <a:spcPct val="0"/>
              </a:spcBef>
              <a:spcAft>
                <a:spcPct val="0"/>
              </a:spcAft>
              <a:defRPr/>
            </a:pPr>
            <a:r>
              <a:rPr lang="fr-FR" sz="1800" b="1">
                <a:solidFill>
                  <a:prstClr val="white"/>
                </a:solidFill>
              </a:rPr>
              <a:t>2</a:t>
            </a:r>
          </a:p>
        </p:txBody>
      </p:sp>
      <p:sp>
        <p:nvSpPr>
          <p:cNvPr id="6" name="Rectangle 5"/>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40256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737675" y="1637129"/>
            <a:ext cx="8406325" cy="4663063"/>
          </a:xfrm>
        </p:spPr>
        <p:txBody>
          <a:bodyPr anchor="ctr"/>
          <a:lstStyle/>
          <a:p>
            <a:pPr marL="342900" lvl="1" indent="0" algn="just">
              <a:spcBef>
                <a:spcPts val="0"/>
              </a:spcBef>
              <a:spcAft>
                <a:spcPts val="450"/>
              </a:spcAft>
            </a:pPr>
            <a:r>
              <a:rPr lang="fr-FR" sz="1600" b="1" dirty="0">
                <a:solidFill>
                  <a:srgbClr val="002060"/>
                </a:solidFill>
              </a:rPr>
              <a:t>Utilisation de e-</a:t>
            </a:r>
            <a:r>
              <a:rPr lang="fr-FR" sz="1600" b="1" dirty="0" err="1">
                <a:solidFill>
                  <a:srgbClr val="002060"/>
                </a:solidFill>
              </a:rPr>
              <a:t>Deposit</a:t>
            </a:r>
            <a:r>
              <a:rPr lang="fr-FR" sz="1600" b="1" dirty="0">
                <a:solidFill>
                  <a:srgbClr val="002060"/>
                </a:solidFill>
              </a:rPr>
              <a:t> Chargement de dossier de pièces/conclusion/lettre </a:t>
            </a:r>
          </a:p>
          <a:p>
            <a:pPr marL="985838" lvl="2" indent="-342900" algn="just">
              <a:spcBef>
                <a:spcPts val="0"/>
              </a:spcBef>
              <a:spcAft>
                <a:spcPts val="450"/>
              </a:spcAft>
              <a:buFont typeface="+mj-lt"/>
              <a:buAutoNum type="arabicPeriod"/>
            </a:pPr>
            <a:r>
              <a:rPr lang="fr-FR" sz="1400" dirty="0">
                <a:solidFill>
                  <a:srgbClr val="4F81BD"/>
                </a:solidFill>
              </a:rPr>
              <a:t>Login</a:t>
            </a:r>
          </a:p>
          <a:p>
            <a:pPr marL="985838" lvl="2" indent="-342900" algn="just">
              <a:spcBef>
                <a:spcPts val="0"/>
              </a:spcBef>
              <a:spcAft>
                <a:spcPts val="450"/>
              </a:spcAft>
              <a:buFont typeface="+mj-lt"/>
              <a:buAutoNum type="arabicPeriod"/>
            </a:pPr>
            <a:r>
              <a:rPr lang="fr-FR" sz="1400" dirty="0">
                <a:solidFill>
                  <a:srgbClr val="4F81BD"/>
                </a:solidFill>
              </a:rPr>
              <a:t>Création du profil d'utilisateur</a:t>
            </a:r>
          </a:p>
          <a:p>
            <a:pPr marL="1319213" lvl="3" indent="-257175" algn="just">
              <a:spcBef>
                <a:spcPts val="0"/>
              </a:spcBef>
              <a:spcAft>
                <a:spcPts val="450"/>
              </a:spcAft>
              <a:buFont typeface="Courier New" panose="02070309020205020404" pitchFamily="49" charset="0"/>
              <a:buChar char="o"/>
            </a:pPr>
            <a:r>
              <a:rPr lang="fr-FR" sz="1200" dirty="0">
                <a:solidFill>
                  <a:srgbClr val="4F81BD"/>
                </a:solidFill>
              </a:rPr>
              <a:t>Validation de l'adresse électronique</a:t>
            </a:r>
          </a:p>
          <a:p>
            <a:pPr marL="1319213" lvl="3" indent="-257175" algn="just">
              <a:spcBef>
                <a:spcPts val="0"/>
              </a:spcBef>
              <a:spcAft>
                <a:spcPts val="450"/>
              </a:spcAft>
              <a:buFont typeface="Courier New" panose="02070309020205020404" pitchFamily="49" charset="0"/>
              <a:buChar char="o"/>
            </a:pPr>
            <a:r>
              <a:rPr lang="fr-FR" sz="1200" dirty="0">
                <a:solidFill>
                  <a:srgbClr val="4F81BD"/>
                </a:solidFill>
              </a:rPr>
              <a:t>Données personnelles</a:t>
            </a:r>
            <a:endParaRPr lang="fr-FR" sz="1400" dirty="0">
              <a:solidFill>
                <a:srgbClr val="4F81BD"/>
              </a:solidFill>
            </a:endParaRPr>
          </a:p>
          <a:p>
            <a:pPr marL="985838" lvl="2" indent="-342900" algn="just">
              <a:spcBef>
                <a:spcPts val="0"/>
              </a:spcBef>
              <a:spcAft>
                <a:spcPts val="450"/>
              </a:spcAft>
              <a:buFont typeface="+mj-lt"/>
              <a:buAutoNum type="arabicPeriod"/>
            </a:pPr>
            <a:r>
              <a:rPr lang="fr-FR" sz="1400" dirty="0">
                <a:solidFill>
                  <a:srgbClr val="4F81BD"/>
                </a:solidFill>
              </a:rPr>
              <a:t>Sélection de la catégorie, l’action et le profil </a:t>
            </a:r>
          </a:p>
          <a:p>
            <a:pPr marL="985838" lvl="2" indent="-342900" algn="just">
              <a:spcBef>
                <a:spcPts val="0"/>
              </a:spcBef>
              <a:spcAft>
                <a:spcPts val="450"/>
              </a:spcAft>
              <a:buFont typeface="+mj-lt"/>
              <a:buAutoNum type="arabicPeriod"/>
            </a:pPr>
            <a:r>
              <a:rPr lang="fr-FR" sz="1400">
                <a:solidFill>
                  <a:srgbClr val="4F81BD"/>
                </a:solidFill>
              </a:rPr>
              <a:t>Inscription</a:t>
            </a:r>
            <a:endParaRPr lang="fr-FR" sz="1400" dirty="0">
              <a:solidFill>
                <a:srgbClr val="4F81BD"/>
              </a:solidFill>
            </a:endParaRPr>
          </a:p>
          <a:p>
            <a:pPr marL="1319213" lvl="3" indent="-257175" algn="just">
              <a:spcBef>
                <a:spcPts val="0"/>
              </a:spcBef>
              <a:spcAft>
                <a:spcPts val="450"/>
              </a:spcAft>
              <a:buFont typeface="Courier New" panose="02070309020205020404" pitchFamily="49" charset="0"/>
              <a:buChar char="o"/>
            </a:pPr>
            <a:r>
              <a:rPr lang="fr-FR" sz="1200" dirty="0">
                <a:solidFill>
                  <a:srgbClr val="4F81BD"/>
                </a:solidFill>
              </a:rPr>
              <a:t>Action inscription en tant que collaborateur</a:t>
            </a:r>
          </a:p>
          <a:p>
            <a:pPr marL="1319213" lvl="3" indent="-257175" algn="just">
              <a:spcBef>
                <a:spcPts val="0"/>
              </a:spcBef>
              <a:spcAft>
                <a:spcPts val="450"/>
              </a:spcAft>
              <a:buFont typeface="Courier New" panose="02070309020205020404" pitchFamily="49" charset="0"/>
              <a:buChar char="o"/>
            </a:pPr>
            <a:r>
              <a:rPr lang="fr-FR" sz="1200" dirty="0">
                <a:solidFill>
                  <a:srgbClr val="4F81BD"/>
                </a:solidFill>
              </a:rPr>
              <a:t>Action inscription en tant qu’avocat</a:t>
            </a:r>
          </a:p>
          <a:p>
            <a:pPr marL="985838" lvl="2" indent="-342900" algn="just">
              <a:spcBef>
                <a:spcPts val="0"/>
              </a:spcBef>
              <a:spcAft>
                <a:spcPts val="450"/>
              </a:spcAft>
              <a:buFont typeface="+mj-lt"/>
              <a:buAutoNum type="arabicPeriod"/>
            </a:pPr>
            <a:r>
              <a:rPr lang="fr-FR" sz="1400">
                <a:solidFill>
                  <a:srgbClr val="4F81BD"/>
                </a:solidFill>
              </a:rPr>
              <a:t>Déposer </a:t>
            </a:r>
            <a:r>
              <a:rPr lang="fr-FR" sz="1400" dirty="0">
                <a:solidFill>
                  <a:srgbClr val="4F81BD"/>
                </a:solidFill>
              </a:rPr>
              <a:t>des documents pour une affaire</a:t>
            </a:r>
          </a:p>
          <a:p>
            <a:pPr marL="985838" lvl="2" indent="-342900" algn="just">
              <a:spcBef>
                <a:spcPts val="0"/>
              </a:spcBef>
              <a:spcAft>
                <a:spcPts val="450"/>
              </a:spcAft>
              <a:buFont typeface="+mj-lt"/>
              <a:buAutoNum type="arabicPeriod"/>
            </a:pPr>
            <a:r>
              <a:rPr lang="fr-FR" sz="1400">
                <a:solidFill>
                  <a:schemeClr val="accent1"/>
                </a:solidFill>
              </a:rPr>
              <a:t>Dépôt </a:t>
            </a:r>
            <a:r>
              <a:rPr lang="fr-FR" sz="1400" dirty="0">
                <a:solidFill>
                  <a:schemeClr val="accent1"/>
                </a:solidFill>
              </a:rPr>
              <a:t>d’un acte introductif ou d’une pièce non liée à un dossier </a:t>
            </a:r>
            <a:r>
              <a:rPr lang="fr-FR" sz="1400">
                <a:solidFill>
                  <a:schemeClr val="accent1"/>
                </a:solidFill>
              </a:rPr>
              <a:t>via e-Deposit</a:t>
            </a:r>
          </a:p>
          <a:p>
            <a:pPr marL="985838" lvl="2" indent="-342900" algn="just">
              <a:spcBef>
                <a:spcPts val="0"/>
              </a:spcBef>
              <a:spcAft>
                <a:spcPts val="450"/>
              </a:spcAft>
              <a:buFont typeface="+mj-lt"/>
              <a:buAutoNum type="arabicPeriod"/>
            </a:pPr>
            <a:r>
              <a:rPr lang="fr-FR" sz="1400">
                <a:solidFill>
                  <a:schemeClr val="accent1"/>
                </a:solidFill>
              </a:rPr>
              <a:t>Dépôt d’un dossier de pièces</a:t>
            </a:r>
            <a:endParaRPr lang="fr-FR" sz="1400" dirty="0">
              <a:solidFill>
                <a:srgbClr val="4F81BD"/>
              </a:solidFill>
            </a:endParaRPr>
          </a:p>
          <a:p>
            <a:pPr lvl="1" algn="just">
              <a:spcBef>
                <a:spcPts val="0"/>
              </a:spcBef>
              <a:spcAft>
                <a:spcPts val="450"/>
              </a:spcAft>
              <a:buFont typeface="Wingdings" panose="05000000000000000000" pitchFamily="2" charset="2"/>
              <a:buChar char="§"/>
            </a:pPr>
            <a:endParaRPr lang="fr-BE" sz="1600" dirty="0">
              <a:solidFill>
                <a:schemeClr val="accent1"/>
              </a:solidFill>
            </a:endParaRPr>
          </a:p>
          <a:p>
            <a:pPr marL="342900" lvl="1" indent="0" algn="just">
              <a:spcBef>
                <a:spcPts val="0"/>
              </a:spcBef>
              <a:spcAft>
                <a:spcPts val="450"/>
              </a:spcAft>
            </a:pPr>
            <a:endParaRPr lang="fr-BE" sz="1200" b="1" dirty="0">
              <a:solidFill>
                <a:srgbClr val="002060"/>
              </a:solidFill>
            </a:endParaRPr>
          </a:p>
        </p:txBody>
      </p:sp>
      <p:cxnSp>
        <p:nvCxnSpPr>
          <p:cNvPr id="13" name="Straight Connector 12"/>
          <p:cNvCxnSpPr>
            <a:cxnSpLocks/>
            <a:stCxn id="8" idx="0"/>
          </p:cNvCxnSpPr>
          <p:nvPr>
            <p:custDataLst>
              <p:tags r:id="rId2"/>
            </p:custDataLst>
          </p:nvPr>
        </p:nvCxnSpPr>
        <p:spPr bwMode="auto">
          <a:xfrm>
            <a:off x="737675" y="1772816"/>
            <a:ext cx="0" cy="3816424"/>
          </a:xfrm>
          <a:prstGeom prst="line">
            <a:avLst/>
          </a:prstGeom>
          <a:solidFill>
            <a:schemeClr val="accent1"/>
          </a:solidFill>
          <a:ln w="28575" cap="flat" cmpd="sng" algn="ctr">
            <a:solidFill>
              <a:srgbClr val="002060"/>
            </a:solidFill>
            <a:prstDash val="solid"/>
            <a:round/>
            <a:headEnd type="none" w="med" len="med"/>
            <a:tailEnd type="none" w="med" len="med"/>
          </a:ln>
          <a:effectLst/>
        </p:spPr>
      </p:cxnSp>
      <p:sp>
        <p:nvSpPr>
          <p:cNvPr id="4" name="Slide Number Placeholder 3"/>
          <p:cNvSpPr>
            <a:spLocks noGrp="1"/>
          </p:cNvSpPr>
          <p:nvPr>
            <p:ph type="sldNum" sz="quarter" idx="12"/>
            <p:custDataLst>
              <p:tags r:id="rId3"/>
            </p:custDataLst>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11</a:t>
            </a:fld>
            <a:endParaRPr lang="en-US">
              <a:solidFill>
                <a:prstClr val="white"/>
              </a:solidFill>
            </a:endParaRPr>
          </a:p>
        </p:txBody>
      </p:sp>
      <p:sp>
        <p:nvSpPr>
          <p:cNvPr id="8" name="TextBox 7"/>
          <p:cNvSpPr txBox="1"/>
          <p:nvPr>
            <p:custDataLst>
              <p:tags r:id="rId4"/>
            </p:custDataLst>
          </p:nvPr>
        </p:nvSpPr>
        <p:spPr>
          <a:xfrm>
            <a:off x="537924" y="1772816"/>
            <a:ext cx="399502" cy="405051"/>
          </a:xfrm>
          <a:prstGeom prst="roundRect">
            <a:avLst/>
          </a:prstGeom>
          <a:solidFill>
            <a:srgbClr val="002060"/>
          </a:solidFill>
        </p:spPr>
        <p:txBody>
          <a:bodyPr wrap="square" rtlCol="0" anchor="ctr">
            <a:spAutoFit/>
          </a:bodyPr>
          <a:lstStyle/>
          <a:p>
            <a:pPr algn="ctr" eaLnBrk="0" fontAlgn="base" hangingPunct="0">
              <a:spcBef>
                <a:spcPct val="0"/>
              </a:spcBef>
              <a:spcAft>
                <a:spcPct val="0"/>
              </a:spcAft>
              <a:defRPr/>
            </a:pPr>
            <a:r>
              <a:rPr lang="fr-FR" sz="1800" b="1">
                <a:solidFill>
                  <a:prstClr val="white"/>
                </a:solidFill>
              </a:rPr>
              <a:t>2</a:t>
            </a:r>
          </a:p>
        </p:txBody>
      </p:sp>
      <p:sp>
        <p:nvSpPr>
          <p:cNvPr id="11" name="Titel 1">
            <a:extLst>
              <a:ext uri="{FF2B5EF4-FFF2-40B4-BE49-F238E27FC236}">
                <a16:creationId xmlns:a16="http://schemas.microsoft.com/office/drawing/2014/main" id="{D9BA9AA8-FC59-4EC7-BBA8-6BA79ED4A8FE}"/>
              </a:ext>
            </a:extLst>
          </p:cNvPr>
          <p:cNvSpPr>
            <a:spLocks noGrp="1"/>
          </p:cNvSpPr>
          <p:nvPr>
            <p:ph type="title"/>
          </p:nvPr>
        </p:nvSpPr>
        <p:spPr>
          <a:xfrm>
            <a:off x="395536" y="494129"/>
            <a:ext cx="8305800" cy="1143000"/>
          </a:xfrm>
        </p:spPr>
        <p:txBody>
          <a:bodyPr/>
          <a:lstStyle/>
          <a:p>
            <a:r>
              <a:rPr lang="fr-FR" sz="2400">
                <a:solidFill>
                  <a:schemeClr val="tx2">
                    <a:lumMod val="75000"/>
                  </a:schemeClr>
                </a:solidFill>
              </a:rPr>
              <a:t>Manuel</a:t>
            </a:r>
          </a:p>
        </p:txBody>
      </p:sp>
      <p:sp>
        <p:nvSpPr>
          <p:cNvPr id="7" name="Rectangle 6"/>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7269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1734" y="1656085"/>
            <a:ext cx="8762770" cy="3198847"/>
          </a:xfrm>
          <a:prstGeom prst="rect">
            <a:avLst/>
          </a:prstGeom>
        </p:spPr>
      </p:pic>
      <p:sp>
        <p:nvSpPr>
          <p:cNvPr id="5" name="Rectangle 4">
            <a:extLst>
              <a:ext uri="{FF2B5EF4-FFF2-40B4-BE49-F238E27FC236}">
                <a16:creationId xmlns:a16="http://schemas.microsoft.com/office/drawing/2014/main" id="{8D890402-AA74-4541-9C0B-B83B4C2F5D90}"/>
              </a:ext>
            </a:extLst>
          </p:cNvPr>
          <p:cNvSpPr/>
          <p:nvPr/>
        </p:nvSpPr>
        <p:spPr bwMode="auto">
          <a:xfrm>
            <a:off x="107504" y="2988117"/>
            <a:ext cx="1080120" cy="461230"/>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6" name="Straight Arrow Connector 5">
            <a:extLst>
              <a:ext uri="{FF2B5EF4-FFF2-40B4-BE49-F238E27FC236}">
                <a16:creationId xmlns:a16="http://schemas.microsoft.com/office/drawing/2014/main" id="{3FB1CCCB-9E74-4C8F-9D1C-02370D94641C}"/>
              </a:ext>
            </a:extLst>
          </p:cNvPr>
          <p:cNvCxnSpPr>
            <a:cxnSpLocks/>
          </p:cNvCxnSpPr>
          <p:nvPr/>
        </p:nvCxnSpPr>
        <p:spPr bwMode="auto">
          <a:xfrm>
            <a:off x="1187624" y="3449347"/>
            <a:ext cx="1152128" cy="2067885"/>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54A203C4-32F0-41AC-91F0-4095A654D8C4}"/>
              </a:ext>
            </a:extLst>
          </p:cNvPr>
          <p:cNvSpPr txBox="1"/>
          <p:nvPr/>
        </p:nvSpPr>
        <p:spPr>
          <a:xfrm>
            <a:off x="251520" y="5229200"/>
            <a:ext cx="7304722" cy="830997"/>
          </a:xfrm>
          <a:prstGeom prst="rect">
            <a:avLst/>
          </a:prstGeom>
          <a:noFill/>
        </p:spPr>
        <p:txBody>
          <a:bodyPr wrap="square" rtlCol="0">
            <a:spAutoFit/>
          </a:bodyPr>
          <a:lstStyle/>
          <a:p>
            <a:pPr marL="285750" indent="-285750">
              <a:buFont typeface="Arial" panose="020B0604020202020204" pitchFamily="34" charset="0"/>
              <a:buChar char="•"/>
            </a:pPr>
            <a:endParaRPr lang="fr-BE" sz="1600" dirty="0"/>
          </a:p>
          <a:p>
            <a:pPr marL="285750" indent="-285750">
              <a:buFont typeface="Arial" panose="020B0604020202020204" pitchFamily="34" charset="0"/>
              <a:buChar char="•"/>
            </a:pPr>
            <a:r>
              <a:rPr lang="fr-FR" sz="1600" dirty="0"/>
              <a:t>Vous arrivez sur la </a:t>
            </a:r>
            <a:r>
              <a:rPr lang="fr-FR" sz="1600" b="1" dirty="0"/>
              <a:t>page d'accueil</a:t>
            </a:r>
            <a:r>
              <a:rPr lang="fr-FR" sz="1600" dirty="0"/>
              <a:t> de e-</a:t>
            </a:r>
            <a:r>
              <a:rPr lang="fr-FR" sz="1600" dirty="0" err="1"/>
              <a:t>Deposit</a:t>
            </a:r>
            <a:r>
              <a:rPr lang="fr-FR" sz="1600" dirty="0"/>
              <a:t> où vous devez sélectionner votre langue.</a:t>
            </a:r>
          </a:p>
        </p:txBody>
      </p:sp>
      <p:sp>
        <p:nvSpPr>
          <p:cNvPr id="10" name="Title 1">
            <a:extLst>
              <a:ext uri="{FF2B5EF4-FFF2-40B4-BE49-F238E27FC236}">
                <a16:creationId xmlns:a16="http://schemas.microsoft.com/office/drawing/2014/main" id="{561B5DA5-6C91-492D-87DB-5237343DAB6B}"/>
              </a:ext>
            </a:extLst>
          </p:cNvPr>
          <p:cNvSpPr txBox="1">
            <a:spLocks/>
          </p:cNvSpPr>
          <p:nvPr/>
        </p:nvSpPr>
        <p:spPr bwMode="auto">
          <a:xfrm>
            <a:off x="251520" y="332656"/>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400" dirty="0">
                <a:solidFill>
                  <a:schemeClr val="accent1"/>
                </a:solidFill>
              </a:rPr>
              <a:t>      </a:t>
            </a:r>
            <a:r>
              <a:rPr lang="fr-FR" sz="2000" dirty="0">
                <a:solidFill>
                  <a:schemeClr val="accent1"/>
                </a:solidFill>
              </a:rPr>
              <a:t>Login</a:t>
            </a:r>
          </a:p>
        </p:txBody>
      </p:sp>
      <p:sp>
        <p:nvSpPr>
          <p:cNvPr id="7" name="Rectangle 6"/>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132523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5B2C3C-7D86-4736-B00C-EBF99B6A1B49}"/>
              </a:ext>
            </a:extLst>
          </p:cNvPr>
          <p:cNvPicPr>
            <a:picLocks noChangeAspect="1"/>
          </p:cNvPicPr>
          <p:nvPr/>
        </p:nvPicPr>
        <p:blipFill rotWithShape="1">
          <a:blip r:embed="rId2"/>
          <a:srcRect r="7476"/>
          <a:stretch/>
        </p:blipFill>
        <p:spPr>
          <a:xfrm>
            <a:off x="1403648" y="1306575"/>
            <a:ext cx="6120680" cy="4186028"/>
          </a:xfrm>
          <a:prstGeom prst="rect">
            <a:avLst/>
          </a:prstGeom>
        </p:spPr>
      </p:pic>
      <p:sp>
        <p:nvSpPr>
          <p:cNvPr id="5" name="Rectangle 4">
            <a:extLst>
              <a:ext uri="{FF2B5EF4-FFF2-40B4-BE49-F238E27FC236}">
                <a16:creationId xmlns:a16="http://schemas.microsoft.com/office/drawing/2014/main" id="{8D890402-AA74-4541-9C0B-B83B4C2F5D90}"/>
              </a:ext>
            </a:extLst>
          </p:cNvPr>
          <p:cNvSpPr/>
          <p:nvPr/>
        </p:nvSpPr>
        <p:spPr bwMode="auto">
          <a:xfrm>
            <a:off x="1331640" y="2888940"/>
            <a:ext cx="1872208" cy="252028"/>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6" name="Straight Arrow Connector 5">
            <a:extLst>
              <a:ext uri="{FF2B5EF4-FFF2-40B4-BE49-F238E27FC236}">
                <a16:creationId xmlns:a16="http://schemas.microsoft.com/office/drawing/2014/main" id="{3FB1CCCB-9E74-4C8F-9D1C-02370D94641C}"/>
              </a:ext>
            </a:extLst>
          </p:cNvPr>
          <p:cNvCxnSpPr>
            <a:cxnSpLocks/>
          </p:cNvCxnSpPr>
          <p:nvPr/>
        </p:nvCxnSpPr>
        <p:spPr bwMode="auto">
          <a:xfrm>
            <a:off x="1660814" y="3140968"/>
            <a:ext cx="0" cy="2337078"/>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54A203C4-32F0-41AC-91F0-4095A654D8C4}"/>
              </a:ext>
            </a:extLst>
          </p:cNvPr>
          <p:cNvSpPr txBox="1"/>
          <p:nvPr/>
        </p:nvSpPr>
        <p:spPr>
          <a:xfrm>
            <a:off x="251520" y="5229200"/>
            <a:ext cx="8352928" cy="830997"/>
          </a:xfrm>
          <a:prstGeom prst="rect">
            <a:avLst/>
          </a:prstGeom>
          <a:noFill/>
        </p:spPr>
        <p:txBody>
          <a:bodyPr wrap="square" rtlCol="0">
            <a:spAutoFit/>
          </a:bodyPr>
          <a:lstStyle/>
          <a:p>
            <a:pPr marL="285750" indent="-285750">
              <a:buFont typeface="Arial" panose="020B0604020202020204" pitchFamily="34" charset="0"/>
              <a:buChar char="•"/>
            </a:pPr>
            <a:endParaRPr lang="fr-BE" sz="1600" dirty="0"/>
          </a:p>
          <a:p>
            <a:pPr marL="285750" indent="-285750">
              <a:buFont typeface="Arial" panose="020B0604020202020204" pitchFamily="34" charset="0"/>
              <a:buChar char="•"/>
            </a:pPr>
            <a:r>
              <a:rPr lang="fr-FR" sz="1600" dirty="0"/>
              <a:t>Vous arrivez sur la </a:t>
            </a:r>
            <a:r>
              <a:rPr lang="fr-FR" sz="1600" b="1" dirty="0"/>
              <a:t>page d'accueil</a:t>
            </a:r>
            <a:r>
              <a:rPr lang="fr-FR" sz="1600" dirty="0"/>
              <a:t> de e-</a:t>
            </a:r>
            <a:r>
              <a:rPr lang="fr-FR" sz="1600" dirty="0" err="1"/>
              <a:t>Deposit</a:t>
            </a:r>
            <a:r>
              <a:rPr lang="fr-FR" sz="1600" dirty="0"/>
              <a:t> où vous trouverez davantage d'informations concernant les prérequis et les étapes préparatoires pour la connexion</a:t>
            </a:r>
          </a:p>
        </p:txBody>
      </p:sp>
      <p:sp>
        <p:nvSpPr>
          <p:cNvPr id="10" name="Title 1">
            <a:extLst>
              <a:ext uri="{FF2B5EF4-FFF2-40B4-BE49-F238E27FC236}">
                <a16:creationId xmlns:a16="http://schemas.microsoft.com/office/drawing/2014/main" id="{561B5DA5-6C91-492D-87DB-5237343DAB6B}"/>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400" dirty="0">
                <a:solidFill>
                  <a:schemeClr val="accent1"/>
                </a:solidFill>
              </a:rPr>
              <a:t>      </a:t>
            </a:r>
            <a:r>
              <a:rPr lang="fr-FR" sz="2000" dirty="0">
                <a:solidFill>
                  <a:schemeClr val="accent1"/>
                </a:solidFill>
              </a:rPr>
              <a:t>Login</a:t>
            </a:r>
          </a:p>
        </p:txBody>
      </p:sp>
      <p:sp>
        <p:nvSpPr>
          <p:cNvPr id="7" name="Rectangle 6"/>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26504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E8F62C1C-6837-433D-9F90-E3D51A941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942" y="2930958"/>
            <a:ext cx="3592175" cy="210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a:extLst>
              <a:ext uri="{FF2B5EF4-FFF2-40B4-BE49-F238E27FC236}">
                <a16:creationId xmlns:a16="http://schemas.microsoft.com/office/drawing/2014/main" id="{148164C8-2DA2-49A8-B769-23C9D690C9F3}"/>
              </a:ext>
            </a:extLst>
          </p:cNvPr>
          <p:cNvPicPr>
            <a:picLocks noChangeAspect="1"/>
          </p:cNvPicPr>
          <p:nvPr/>
        </p:nvPicPr>
        <p:blipFill rotWithShape="1">
          <a:blip r:embed="rId3"/>
          <a:srcRect l="2086" t="2716" r="1443" b="3188"/>
          <a:stretch/>
        </p:blipFill>
        <p:spPr>
          <a:xfrm>
            <a:off x="5400600" y="522590"/>
            <a:ext cx="3752385" cy="2050148"/>
          </a:xfrm>
          <a:prstGeom prst="rect">
            <a:avLst/>
          </a:prstGeom>
        </p:spPr>
      </p:pic>
      <p:sp>
        <p:nvSpPr>
          <p:cNvPr id="9" name="TextBox 8">
            <a:extLst>
              <a:ext uri="{FF2B5EF4-FFF2-40B4-BE49-F238E27FC236}">
                <a16:creationId xmlns:a16="http://schemas.microsoft.com/office/drawing/2014/main" id="{54A203C4-32F0-41AC-91F0-4095A654D8C4}"/>
              </a:ext>
            </a:extLst>
          </p:cNvPr>
          <p:cNvSpPr txBox="1"/>
          <p:nvPr/>
        </p:nvSpPr>
        <p:spPr>
          <a:xfrm>
            <a:off x="435630" y="4797152"/>
            <a:ext cx="7952794" cy="1323439"/>
          </a:xfrm>
          <a:prstGeom prst="rect">
            <a:avLst/>
          </a:prstGeom>
          <a:noFill/>
        </p:spPr>
        <p:txBody>
          <a:bodyPr wrap="square" rtlCol="0">
            <a:spAutoFit/>
          </a:bodyPr>
          <a:lstStyle/>
          <a:p>
            <a:pPr marL="285750" indent="-285750">
              <a:buFont typeface="Arial" panose="020B0604020202020204" pitchFamily="34" charset="0"/>
              <a:buChar char="•"/>
            </a:pPr>
            <a:endParaRPr lang="fr-BE" sz="1600" dirty="0"/>
          </a:p>
          <a:p>
            <a:pPr marL="285750" indent="-285750">
              <a:buFont typeface="Arial" panose="020B0604020202020204" pitchFamily="34" charset="0"/>
              <a:buChar char="•"/>
            </a:pPr>
            <a:r>
              <a:rPr lang="fr-FR" sz="1600" dirty="0"/>
              <a:t>Vous devez brancher votre lecteur de carte sur votre ordinateur pour pouvoir vous connecter, ou vous pouvez utiliser </a:t>
            </a:r>
            <a:r>
              <a:rPr lang="fr-FR" sz="1600" dirty="0" err="1"/>
              <a:t>Itsme</a:t>
            </a:r>
            <a:r>
              <a:rPr lang="fr-FR" sz="1600" dirty="0"/>
              <a:t> via le smartphone. Insérez votre carte d'identité dans le lecteur de carte et cliquez sur </a:t>
            </a:r>
            <a:r>
              <a:rPr lang="fr-FR" sz="1600" b="1" dirty="0"/>
              <a:t>'S'identifier'</a:t>
            </a:r>
            <a:r>
              <a:rPr lang="fr-FR" sz="1600" dirty="0"/>
              <a:t>.</a:t>
            </a:r>
          </a:p>
          <a:p>
            <a:pPr marL="285750" indent="-285750">
              <a:buFont typeface="Arial" panose="020B0604020202020204" pitchFamily="34" charset="0"/>
              <a:buChar char="•"/>
            </a:pPr>
            <a:r>
              <a:rPr lang="fr-FR" sz="1600" dirty="0"/>
              <a:t>Ensuite, vous devez confirmer votre certificat et saisir votre code PIN. </a:t>
            </a:r>
          </a:p>
        </p:txBody>
      </p:sp>
      <p:sp>
        <p:nvSpPr>
          <p:cNvPr id="10" name="Title 1">
            <a:extLst>
              <a:ext uri="{FF2B5EF4-FFF2-40B4-BE49-F238E27FC236}">
                <a16:creationId xmlns:a16="http://schemas.microsoft.com/office/drawing/2014/main" id="{561B5DA5-6C91-492D-87DB-5237343DAB6B}"/>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400" dirty="0">
                <a:solidFill>
                  <a:schemeClr val="accent1"/>
                </a:solidFill>
              </a:rPr>
              <a:t>      </a:t>
            </a:r>
            <a:r>
              <a:rPr lang="fr-FR" sz="2000" dirty="0">
                <a:solidFill>
                  <a:schemeClr val="accent1"/>
                </a:solidFill>
              </a:rPr>
              <a:t>Login</a:t>
            </a:r>
            <a:r>
              <a:rPr lang="fr-FR" sz="2400" dirty="0">
                <a:solidFill>
                  <a:schemeClr val="accent1"/>
                </a:solidFill>
              </a:rPr>
              <a:t> : </a:t>
            </a:r>
            <a:r>
              <a:rPr lang="fr-FR" sz="2000" dirty="0">
                <a:solidFill>
                  <a:schemeClr val="accent1"/>
                </a:solidFill>
              </a:rPr>
              <a:t>Identification </a:t>
            </a:r>
            <a:r>
              <a:rPr lang="fr-FR" sz="2000" dirty="0" err="1">
                <a:solidFill>
                  <a:schemeClr val="accent1"/>
                </a:solidFill>
              </a:rPr>
              <a:t>e-ID</a:t>
            </a:r>
            <a:endParaRPr lang="fr-FR" sz="2000" dirty="0">
              <a:solidFill>
                <a:schemeClr val="accent1"/>
              </a:solidFill>
            </a:endParaRPr>
          </a:p>
        </p:txBody>
      </p:sp>
      <p:cxnSp>
        <p:nvCxnSpPr>
          <p:cNvPr id="8" name="Straight Arrow Connector 7">
            <a:extLst>
              <a:ext uri="{FF2B5EF4-FFF2-40B4-BE49-F238E27FC236}">
                <a16:creationId xmlns:a16="http://schemas.microsoft.com/office/drawing/2014/main" id="{92537B91-30E7-4896-95D9-82C5E283CD4F}"/>
              </a:ext>
            </a:extLst>
          </p:cNvPr>
          <p:cNvCxnSpPr>
            <a:cxnSpLocks/>
          </p:cNvCxnSpPr>
          <p:nvPr/>
        </p:nvCxnSpPr>
        <p:spPr bwMode="auto">
          <a:xfrm flipH="1">
            <a:off x="3432009" y="4020588"/>
            <a:ext cx="776447" cy="776564"/>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pic>
        <p:nvPicPr>
          <p:cNvPr id="11" name="Picture 10">
            <a:extLst>
              <a:ext uri="{FF2B5EF4-FFF2-40B4-BE49-F238E27FC236}">
                <a16:creationId xmlns:a16="http://schemas.microsoft.com/office/drawing/2014/main" id="{A3333F25-E19E-4DB6-8C01-9038D31AC2A0}"/>
              </a:ext>
            </a:extLst>
          </p:cNvPr>
          <p:cNvPicPr>
            <a:picLocks noChangeAspect="1"/>
          </p:cNvPicPr>
          <p:nvPr/>
        </p:nvPicPr>
        <p:blipFill rotWithShape="1">
          <a:blip r:embed="rId4"/>
          <a:srcRect l="11948" t="72315" r="45275" b="19281"/>
          <a:stretch/>
        </p:blipFill>
        <p:spPr>
          <a:xfrm>
            <a:off x="876295" y="3608866"/>
            <a:ext cx="3911449" cy="432048"/>
          </a:xfrm>
          <a:prstGeom prst="rect">
            <a:avLst/>
          </a:prstGeom>
        </p:spPr>
      </p:pic>
      <p:pic>
        <p:nvPicPr>
          <p:cNvPr id="12" name="Picture 11"/>
          <p:cNvPicPr>
            <a:picLocks noChangeAspect="1"/>
          </p:cNvPicPr>
          <p:nvPr/>
        </p:nvPicPr>
        <p:blipFill>
          <a:blip r:embed="rId5"/>
          <a:stretch>
            <a:fillRect/>
          </a:stretch>
        </p:blipFill>
        <p:spPr>
          <a:xfrm>
            <a:off x="100152" y="2280103"/>
            <a:ext cx="4566792" cy="1404090"/>
          </a:xfrm>
          <a:prstGeom prst="rect">
            <a:avLst/>
          </a:prstGeom>
        </p:spPr>
      </p:pic>
      <p:sp>
        <p:nvSpPr>
          <p:cNvPr id="7" name="Rectangle 6">
            <a:extLst>
              <a:ext uri="{FF2B5EF4-FFF2-40B4-BE49-F238E27FC236}">
                <a16:creationId xmlns:a16="http://schemas.microsoft.com/office/drawing/2014/main" id="{E914BB61-084F-4E39-AFA6-F83A92381B6E}"/>
              </a:ext>
            </a:extLst>
          </p:cNvPr>
          <p:cNvSpPr/>
          <p:nvPr/>
        </p:nvSpPr>
        <p:spPr bwMode="auto">
          <a:xfrm>
            <a:off x="3432009" y="3541463"/>
            <a:ext cx="1543034" cy="461230"/>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3" name="Rectangle 12"/>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419361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15</a:t>
            </a:fld>
            <a:endParaRPr lang="en-US"/>
          </a:p>
        </p:txBody>
      </p:sp>
      <p:sp>
        <p:nvSpPr>
          <p:cNvPr id="11" name="Content Placeholder 2">
            <a:extLst>
              <a:ext uri="{FF2B5EF4-FFF2-40B4-BE49-F238E27FC236}">
                <a16:creationId xmlns:a16="http://schemas.microsoft.com/office/drawing/2014/main" id="{1B90EA85-4EC0-4F2B-843C-76AFC497529F}"/>
              </a:ext>
            </a:extLst>
          </p:cNvPr>
          <p:cNvSpPr>
            <a:spLocks noGrp="1"/>
          </p:cNvSpPr>
          <p:nvPr>
            <p:ph idx="1"/>
          </p:nvPr>
        </p:nvSpPr>
        <p:spPr>
          <a:xfrm>
            <a:off x="226951" y="4694638"/>
            <a:ext cx="8435281" cy="1407496"/>
          </a:xfrm>
        </p:spPr>
        <p:txBody>
          <a:bodyPr>
            <a:normAutofit fontScale="92500" lnSpcReduction="20000"/>
          </a:bodyPr>
          <a:lstStyle/>
          <a:p>
            <a:pPr algn="just">
              <a:buFont typeface="Arial" panose="020B0604020202020204" pitchFamily="34" charset="0"/>
              <a:buChar char="•"/>
            </a:pPr>
            <a:r>
              <a:rPr lang="fr-FR" sz="1600"/>
              <a:t>Vous arrivez tout d'abord automatiquement sur la page d'accueil de la gestion de votre profil. </a:t>
            </a:r>
          </a:p>
          <a:p>
            <a:pPr algn="just">
              <a:buFont typeface="Arial" panose="020B0604020202020204" pitchFamily="34" charset="0"/>
              <a:buChar char="•"/>
            </a:pPr>
            <a:r>
              <a:rPr lang="fr-FR" sz="1600"/>
              <a:t>Si vous n'avez pas encore d'adresse électronique validée, vous devez l'ajouter en cliquant sur le bouton </a:t>
            </a:r>
            <a:r>
              <a:rPr lang="fr-FR" sz="1600" b="1"/>
              <a:t>'Ajouter l'adresse électronique'</a:t>
            </a:r>
            <a:r>
              <a:rPr lang="fr-FR" sz="1600"/>
              <a:t>.</a:t>
            </a:r>
            <a:r>
              <a:rPr lang="fr-FR" sz="1600" b="1"/>
              <a:t> </a:t>
            </a:r>
            <a:r>
              <a:rPr lang="fr-FR" sz="1600"/>
              <a:t>Si vous disposez déjà d’une adresse électronique validée, vous pouvez la modifier ici.</a:t>
            </a:r>
          </a:p>
          <a:p>
            <a:pPr algn="just">
              <a:buFont typeface="Arial" panose="020B0604020202020204" pitchFamily="34" charset="0"/>
              <a:buChar char="•"/>
            </a:pPr>
            <a:r>
              <a:rPr lang="fr-FR" sz="1600"/>
              <a:t>Saisissez votre adresse électronique et cliquez sur </a:t>
            </a:r>
            <a:r>
              <a:rPr lang="fr-FR" sz="1600" b="1"/>
              <a:t>'Confirmer'</a:t>
            </a:r>
            <a:r>
              <a:rPr lang="fr-FR" sz="1600"/>
              <a:t>.</a:t>
            </a:r>
            <a:r>
              <a:rPr lang="fr-FR" sz="1600" b="1"/>
              <a:t> </a:t>
            </a:r>
            <a:r>
              <a:rPr lang="fr-FR" sz="1600"/>
              <a:t>Vous recevrez ensuite un code de validation par courriel que vous devrez introduire.</a:t>
            </a:r>
          </a:p>
        </p:txBody>
      </p:sp>
      <p:sp>
        <p:nvSpPr>
          <p:cNvPr id="12" name="Title 1">
            <a:extLst>
              <a:ext uri="{FF2B5EF4-FFF2-40B4-BE49-F238E27FC236}">
                <a16:creationId xmlns:a16="http://schemas.microsoft.com/office/drawing/2014/main" id="{D738C32B-5DB2-44C9-95DB-3C1D11A5EBDC}"/>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2"/>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Création Profil : Gestion Ma page de profil</a:t>
            </a:r>
          </a:p>
        </p:txBody>
      </p:sp>
      <p:pic>
        <p:nvPicPr>
          <p:cNvPr id="7" name="Picture 6">
            <a:extLst>
              <a:ext uri="{FF2B5EF4-FFF2-40B4-BE49-F238E27FC236}">
                <a16:creationId xmlns:a16="http://schemas.microsoft.com/office/drawing/2014/main" id="{8D48D7B8-FBDF-4FD7-9D7B-95FD8ABA368E}"/>
              </a:ext>
            </a:extLst>
          </p:cNvPr>
          <p:cNvPicPr>
            <a:picLocks noChangeAspect="1"/>
          </p:cNvPicPr>
          <p:nvPr/>
        </p:nvPicPr>
        <p:blipFill rotWithShape="1">
          <a:blip r:embed="rId2"/>
          <a:srcRect l="4536" t="4021" r="7758" b="11523"/>
          <a:stretch/>
        </p:blipFill>
        <p:spPr>
          <a:xfrm>
            <a:off x="1547665" y="1916832"/>
            <a:ext cx="5767497" cy="2088232"/>
          </a:xfrm>
          <a:prstGeom prst="rect">
            <a:avLst/>
          </a:prstGeom>
        </p:spPr>
      </p:pic>
      <p:sp>
        <p:nvSpPr>
          <p:cNvPr id="6" name="Rectangle 5"/>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4131282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22ECB0C-754F-4E31-81FA-2A053CEA6EC7}"/>
              </a:ext>
            </a:extLst>
          </p:cNvPr>
          <p:cNvPicPr>
            <a:picLocks noChangeAspect="1"/>
          </p:cNvPicPr>
          <p:nvPr/>
        </p:nvPicPr>
        <p:blipFill>
          <a:blip r:embed="rId2"/>
          <a:stretch>
            <a:fillRect/>
          </a:stretch>
        </p:blipFill>
        <p:spPr>
          <a:xfrm>
            <a:off x="64285" y="2470163"/>
            <a:ext cx="3108770" cy="2213949"/>
          </a:xfrm>
          <a:prstGeom prst="rect">
            <a:avLst/>
          </a:prstGeom>
        </p:spPr>
      </p:pic>
      <p:pic>
        <p:nvPicPr>
          <p:cNvPr id="15" name="Picture 14">
            <a:extLst>
              <a:ext uri="{FF2B5EF4-FFF2-40B4-BE49-F238E27FC236}">
                <a16:creationId xmlns:a16="http://schemas.microsoft.com/office/drawing/2014/main" id="{789D982F-2C86-478D-86CB-EAA8FD0BB4CB}"/>
              </a:ext>
            </a:extLst>
          </p:cNvPr>
          <p:cNvPicPr>
            <a:picLocks noChangeAspect="1"/>
          </p:cNvPicPr>
          <p:nvPr/>
        </p:nvPicPr>
        <p:blipFill rotWithShape="1">
          <a:blip r:embed="rId3"/>
          <a:srcRect l="1714" t="8488" r="3989" b="7888"/>
          <a:stretch/>
        </p:blipFill>
        <p:spPr>
          <a:xfrm>
            <a:off x="2522188" y="1500158"/>
            <a:ext cx="3960440" cy="2198119"/>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16</a:t>
            </a:fld>
            <a:endParaRPr lang="en-US"/>
          </a:p>
        </p:txBody>
      </p:sp>
      <p:sp>
        <p:nvSpPr>
          <p:cNvPr id="10" name="Content Placeholder 2">
            <a:extLst>
              <a:ext uri="{FF2B5EF4-FFF2-40B4-BE49-F238E27FC236}">
                <a16:creationId xmlns:a16="http://schemas.microsoft.com/office/drawing/2014/main" id="{147E90DA-E434-40D0-A94D-2166680AE1BB}"/>
              </a:ext>
            </a:extLst>
          </p:cNvPr>
          <p:cNvSpPr>
            <a:spLocks noGrp="1"/>
          </p:cNvSpPr>
          <p:nvPr>
            <p:ph idx="1"/>
          </p:nvPr>
        </p:nvSpPr>
        <p:spPr>
          <a:xfrm>
            <a:off x="323528" y="4923131"/>
            <a:ext cx="8435281" cy="1218662"/>
          </a:xfrm>
        </p:spPr>
        <p:txBody>
          <a:bodyPr>
            <a:normAutofit fontScale="92500" lnSpcReduction="20000"/>
          </a:bodyPr>
          <a:lstStyle/>
          <a:p>
            <a:pPr algn="just"/>
            <a:endParaRPr lang="fr-BE" sz="1400" dirty="0"/>
          </a:p>
          <a:p>
            <a:pPr algn="just">
              <a:buFont typeface="Arial" panose="020B0604020202020204" pitchFamily="34" charset="0"/>
              <a:buChar char="•"/>
            </a:pPr>
            <a:r>
              <a:rPr lang="fr-FR" sz="1400" dirty="0"/>
              <a:t>Après avoir introduit votre adresse électronique, vous recevez un e-mail 'Procédure de validation' contenant un code de validation.</a:t>
            </a:r>
          </a:p>
          <a:p>
            <a:pPr algn="just">
              <a:buFont typeface="Arial" panose="020B0604020202020204" pitchFamily="34" charset="0"/>
              <a:buChar char="•"/>
            </a:pPr>
            <a:r>
              <a:rPr lang="fr-FR" sz="1400" dirty="0"/>
              <a:t>Introduisez ce code dans le champ indiqué ci-dessus et cliquez ensuite sur </a:t>
            </a:r>
            <a:r>
              <a:rPr lang="fr-FR" sz="1400" b="1" dirty="0"/>
              <a:t>'Vérifier code de validation'</a:t>
            </a:r>
            <a:r>
              <a:rPr lang="fr-FR" sz="1400" dirty="0"/>
              <a:t>.</a:t>
            </a:r>
          </a:p>
          <a:p>
            <a:pPr algn="just">
              <a:buFont typeface="Arial" panose="020B0604020202020204" pitchFamily="34" charset="0"/>
              <a:buChar char="•"/>
            </a:pPr>
            <a:r>
              <a:rPr lang="fr-FR" sz="1400" dirty="0"/>
              <a:t>Ensuite, le message selon lequel votre code a été validé s'affiche sur l'écran et vous devez finalement valider votre profil en cliquant sur le bouton </a:t>
            </a:r>
            <a:r>
              <a:rPr lang="fr-FR" sz="1400" b="1" dirty="0"/>
              <a:t>'Valider profil'</a:t>
            </a:r>
            <a:r>
              <a:rPr lang="fr-FR" sz="1400" dirty="0"/>
              <a:t> au bas de la page.</a:t>
            </a:r>
          </a:p>
          <a:p>
            <a:pPr algn="just">
              <a:buFont typeface="Arial" panose="020B0604020202020204" pitchFamily="34" charset="0"/>
              <a:buChar char="•"/>
            </a:pPr>
            <a:endParaRPr lang="fr-BE" sz="1400" dirty="0"/>
          </a:p>
        </p:txBody>
      </p:sp>
      <p:sp>
        <p:nvSpPr>
          <p:cNvPr id="11" name="Rectangle 10">
            <a:extLst>
              <a:ext uri="{FF2B5EF4-FFF2-40B4-BE49-F238E27FC236}">
                <a16:creationId xmlns:a16="http://schemas.microsoft.com/office/drawing/2014/main" id="{6F4D4E41-9DB5-416D-9D12-341CACFDB6E9}"/>
              </a:ext>
            </a:extLst>
          </p:cNvPr>
          <p:cNvSpPr/>
          <p:nvPr/>
        </p:nvSpPr>
        <p:spPr bwMode="auto">
          <a:xfrm>
            <a:off x="2655160" y="2983506"/>
            <a:ext cx="2172681" cy="56785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2" name="Straight Arrow Connector 11">
            <a:extLst>
              <a:ext uri="{FF2B5EF4-FFF2-40B4-BE49-F238E27FC236}">
                <a16:creationId xmlns:a16="http://schemas.microsoft.com/office/drawing/2014/main" id="{D9AE778C-06F3-4045-8EC0-C8A336B81CF6}"/>
              </a:ext>
            </a:extLst>
          </p:cNvPr>
          <p:cNvCxnSpPr>
            <a:cxnSpLocks/>
          </p:cNvCxnSpPr>
          <p:nvPr/>
        </p:nvCxnSpPr>
        <p:spPr bwMode="auto">
          <a:xfrm flipV="1">
            <a:off x="4139952" y="3698278"/>
            <a:ext cx="0" cy="183418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3" name="Title 1">
            <a:extLst>
              <a:ext uri="{FF2B5EF4-FFF2-40B4-BE49-F238E27FC236}">
                <a16:creationId xmlns:a16="http://schemas.microsoft.com/office/drawing/2014/main" id="{66276486-8775-4117-8A58-16689CE41AF1}"/>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2"/>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Création Profil : Validation de l'adresse électronique</a:t>
            </a:r>
          </a:p>
        </p:txBody>
      </p:sp>
      <p:pic>
        <p:nvPicPr>
          <p:cNvPr id="16" name="Picture 15">
            <a:extLst>
              <a:ext uri="{FF2B5EF4-FFF2-40B4-BE49-F238E27FC236}">
                <a16:creationId xmlns:a16="http://schemas.microsoft.com/office/drawing/2014/main" id="{3CC294B2-BCFF-4A38-9808-1A2D4BE10E69}"/>
              </a:ext>
            </a:extLst>
          </p:cNvPr>
          <p:cNvPicPr>
            <a:picLocks noChangeAspect="1"/>
          </p:cNvPicPr>
          <p:nvPr/>
        </p:nvPicPr>
        <p:blipFill rotWithShape="1">
          <a:blip r:embed="rId4"/>
          <a:srcRect l="4482" r="8927" b="9653"/>
          <a:stretch/>
        </p:blipFill>
        <p:spPr>
          <a:xfrm>
            <a:off x="4802880" y="3789171"/>
            <a:ext cx="4045339" cy="1282086"/>
          </a:xfrm>
          <a:prstGeom prst="rect">
            <a:avLst/>
          </a:prstGeom>
        </p:spPr>
      </p:pic>
      <p:sp>
        <p:nvSpPr>
          <p:cNvPr id="17" name="Rectangle 16"/>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875226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6B9E31-F2D2-441A-B59E-2DEE410B5DF6}"/>
              </a:ext>
            </a:extLst>
          </p:cNvPr>
          <p:cNvPicPr/>
          <p:nvPr/>
        </p:nvPicPr>
        <p:blipFill>
          <a:blip r:embed="rId2"/>
          <a:stretch>
            <a:fillRect/>
          </a:stretch>
        </p:blipFill>
        <p:spPr>
          <a:xfrm>
            <a:off x="3505120" y="1340768"/>
            <a:ext cx="5638880" cy="4392488"/>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17</a:t>
            </a:fld>
            <a:endParaRPr lang="en-US"/>
          </a:p>
        </p:txBody>
      </p:sp>
      <p:sp>
        <p:nvSpPr>
          <p:cNvPr id="10" name="Content Placeholder 2">
            <a:extLst>
              <a:ext uri="{FF2B5EF4-FFF2-40B4-BE49-F238E27FC236}">
                <a16:creationId xmlns:a16="http://schemas.microsoft.com/office/drawing/2014/main" id="{147E90DA-E434-40D0-A94D-2166680AE1BB}"/>
              </a:ext>
            </a:extLst>
          </p:cNvPr>
          <p:cNvSpPr>
            <a:spLocks noGrp="1"/>
          </p:cNvSpPr>
          <p:nvPr>
            <p:ph idx="1"/>
          </p:nvPr>
        </p:nvSpPr>
        <p:spPr>
          <a:xfrm>
            <a:off x="245318" y="1344078"/>
            <a:ext cx="3390937" cy="5278295"/>
          </a:xfrm>
        </p:spPr>
        <p:txBody>
          <a:bodyPr>
            <a:normAutofit/>
          </a:bodyPr>
          <a:lstStyle/>
          <a:p>
            <a:pPr algn="just"/>
            <a:endParaRPr lang="fr-BE" sz="1400" dirty="0"/>
          </a:p>
          <a:p>
            <a:pPr>
              <a:buFont typeface="Arial" panose="020B0604020202020204" pitchFamily="34" charset="0"/>
              <a:buChar char="•"/>
            </a:pPr>
            <a:r>
              <a:rPr lang="fr-FR" sz="1400" dirty="0"/>
              <a:t>Votre page de profil vous donne un aperçu de vos données personnelles. Celles-ci sont complétées automatiquement, sauf celles concernant votre titre, votre langue et votre adresse électronique. </a:t>
            </a:r>
          </a:p>
          <a:p>
            <a:pPr>
              <a:buFont typeface="Arial" panose="020B0604020202020204" pitchFamily="34" charset="0"/>
              <a:buChar char="•"/>
            </a:pPr>
            <a:r>
              <a:rPr lang="fr-FR" sz="1400" dirty="0"/>
              <a:t>Cliquez sur le bouton </a:t>
            </a:r>
            <a:r>
              <a:rPr lang="fr-FR" sz="1400" b="1" dirty="0"/>
              <a:t>'Valider profil'</a:t>
            </a:r>
            <a:r>
              <a:rPr lang="fr-FR" sz="1400" dirty="0"/>
              <a:t> pour enregistrer toutes vos données.</a:t>
            </a:r>
          </a:p>
          <a:p>
            <a:pPr>
              <a:buFont typeface="Arial" panose="020B0604020202020204" pitchFamily="34" charset="0"/>
              <a:buChar char="•"/>
            </a:pPr>
            <a:r>
              <a:rPr lang="fr-BE" sz="1400" dirty="0"/>
              <a:t>ATTENTION: Il est de votre responsabilité de mettre à jour votre profil. Si vous souhaitez modifier vos coordonnées en tant qu'avocat, vous devez contacter DPA. DPA transmet les informations correctes/mises à jour à e-</a:t>
            </a:r>
            <a:r>
              <a:rPr lang="fr-BE" sz="1400" dirty="0" err="1"/>
              <a:t>Deposit</a:t>
            </a:r>
            <a:r>
              <a:rPr lang="fr-BE" sz="1400" dirty="0"/>
              <a:t>.</a:t>
            </a:r>
            <a:endParaRPr lang="fr-FR" sz="1400" dirty="0"/>
          </a:p>
          <a:p>
            <a:pPr algn="just">
              <a:buFont typeface="Arial" panose="020B0604020202020204" pitchFamily="34" charset="0"/>
              <a:buChar char="•"/>
            </a:pPr>
            <a:endParaRPr lang="fr-BE" sz="1400" dirty="0"/>
          </a:p>
        </p:txBody>
      </p:sp>
      <p:sp>
        <p:nvSpPr>
          <p:cNvPr id="11" name="Rectangle 10">
            <a:extLst>
              <a:ext uri="{FF2B5EF4-FFF2-40B4-BE49-F238E27FC236}">
                <a16:creationId xmlns:a16="http://schemas.microsoft.com/office/drawing/2014/main" id="{6F4D4E41-9DB5-416D-9D12-341CACFDB6E9}"/>
              </a:ext>
            </a:extLst>
          </p:cNvPr>
          <p:cNvSpPr/>
          <p:nvPr/>
        </p:nvSpPr>
        <p:spPr bwMode="auto">
          <a:xfrm>
            <a:off x="7907710" y="5376764"/>
            <a:ext cx="1192159" cy="46017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2" name="Straight Arrow Connector 11">
            <a:extLst>
              <a:ext uri="{FF2B5EF4-FFF2-40B4-BE49-F238E27FC236}">
                <a16:creationId xmlns:a16="http://schemas.microsoft.com/office/drawing/2014/main" id="{D9AE778C-06F3-4045-8EC0-C8A336B81CF6}"/>
              </a:ext>
            </a:extLst>
          </p:cNvPr>
          <p:cNvCxnSpPr>
            <a:cxnSpLocks/>
          </p:cNvCxnSpPr>
          <p:nvPr/>
        </p:nvCxnSpPr>
        <p:spPr bwMode="auto">
          <a:xfrm>
            <a:off x="3107687" y="3356992"/>
            <a:ext cx="4704673" cy="224986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Title 1">
            <a:extLst>
              <a:ext uri="{FF2B5EF4-FFF2-40B4-BE49-F238E27FC236}">
                <a16:creationId xmlns:a16="http://schemas.microsoft.com/office/drawing/2014/main" id="{4521347B-790A-4D37-B8FD-0D2A949971CA}"/>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2"/>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400" dirty="0">
                <a:solidFill>
                  <a:schemeClr val="accent1"/>
                </a:solidFill>
              </a:rPr>
              <a:t>      </a:t>
            </a:r>
            <a:r>
              <a:rPr lang="fr-FR" sz="2000" dirty="0">
                <a:solidFill>
                  <a:schemeClr val="accent1"/>
                </a:solidFill>
              </a:rPr>
              <a:t>Création Profil : Données personnelles</a:t>
            </a:r>
          </a:p>
        </p:txBody>
      </p:sp>
      <p:sp>
        <p:nvSpPr>
          <p:cNvPr id="8" name="Rectangle 7"/>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08806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46333" y="1412776"/>
            <a:ext cx="8255003" cy="3617479"/>
          </a:xfrm>
          <a:prstGeom prst="rect">
            <a:avLst/>
          </a:prstGeom>
        </p:spPr>
      </p:pic>
      <p:sp>
        <p:nvSpPr>
          <p:cNvPr id="9" name="TextBox 8">
            <a:extLst>
              <a:ext uri="{FF2B5EF4-FFF2-40B4-BE49-F238E27FC236}">
                <a16:creationId xmlns:a16="http://schemas.microsoft.com/office/drawing/2014/main" id="{54A203C4-32F0-41AC-91F0-4095A654D8C4}"/>
              </a:ext>
            </a:extLst>
          </p:cNvPr>
          <p:cNvSpPr txBox="1"/>
          <p:nvPr/>
        </p:nvSpPr>
        <p:spPr>
          <a:xfrm>
            <a:off x="383073" y="4908693"/>
            <a:ext cx="8114051" cy="1077218"/>
          </a:xfrm>
          <a:prstGeom prst="rect">
            <a:avLst/>
          </a:prstGeom>
          <a:noFill/>
        </p:spPr>
        <p:txBody>
          <a:bodyPr wrap="square" rtlCol="0">
            <a:spAutoFit/>
          </a:bodyPr>
          <a:lstStyle/>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fr-FR" sz="1600" dirty="0"/>
              <a:t>Vous êtes sur la page d’accueil d’e-</a:t>
            </a:r>
            <a:r>
              <a:rPr lang="fr-FR" sz="1600" dirty="0" err="1"/>
              <a:t>Deposit</a:t>
            </a:r>
            <a:r>
              <a:rPr lang="fr-FR" sz="1600" dirty="0"/>
              <a:t>. </a:t>
            </a:r>
          </a:p>
          <a:p>
            <a:pPr marL="285750" indent="-285750">
              <a:buFont typeface="Arial" panose="020B0604020202020204" pitchFamily="34" charset="0"/>
              <a:buChar char="•"/>
            </a:pPr>
            <a:r>
              <a:rPr lang="fr-FR" sz="1600" dirty="0"/>
              <a:t>En premier lieu, vous devez sélectionner la </a:t>
            </a:r>
            <a:r>
              <a:rPr lang="fr-FR" sz="1600" b="1" dirty="0"/>
              <a:t>catégorie ‘Documents pour une affaire’</a:t>
            </a:r>
            <a:r>
              <a:rPr lang="fr-FR" sz="1600" dirty="0"/>
              <a:t> dans la liste de sélection</a:t>
            </a:r>
          </a:p>
        </p:txBody>
      </p:sp>
      <p:sp>
        <p:nvSpPr>
          <p:cNvPr id="10" name="Title 1">
            <a:extLst>
              <a:ext uri="{FF2B5EF4-FFF2-40B4-BE49-F238E27FC236}">
                <a16:creationId xmlns:a16="http://schemas.microsoft.com/office/drawing/2014/main" id="{561B5DA5-6C91-492D-87DB-5237343DAB6B}"/>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3"/>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400" dirty="0">
                <a:solidFill>
                  <a:schemeClr val="accent1"/>
                </a:solidFill>
              </a:rPr>
              <a:t>      </a:t>
            </a:r>
            <a:r>
              <a:rPr lang="fr-FR" sz="2000" dirty="0">
                <a:solidFill>
                  <a:schemeClr val="accent1"/>
                </a:solidFill>
              </a:rPr>
              <a:t>Sélection de la catégorie, l’action et le profil</a:t>
            </a:r>
          </a:p>
        </p:txBody>
      </p:sp>
      <p:cxnSp>
        <p:nvCxnSpPr>
          <p:cNvPr id="14" name="Straight Arrow Connector 13">
            <a:extLst>
              <a:ext uri="{FF2B5EF4-FFF2-40B4-BE49-F238E27FC236}">
                <a16:creationId xmlns:a16="http://schemas.microsoft.com/office/drawing/2014/main" id="{8F5F3FC9-5D58-4B91-9EC0-3BE6EA46E44C}"/>
              </a:ext>
            </a:extLst>
          </p:cNvPr>
          <p:cNvCxnSpPr>
            <a:cxnSpLocks/>
          </p:cNvCxnSpPr>
          <p:nvPr/>
        </p:nvCxnSpPr>
        <p:spPr bwMode="auto">
          <a:xfrm>
            <a:off x="5868144" y="3884727"/>
            <a:ext cx="0" cy="1461503"/>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414276F5-5726-43F3-9992-F98E946BDF8F}"/>
              </a:ext>
            </a:extLst>
          </p:cNvPr>
          <p:cNvSpPr/>
          <p:nvPr/>
        </p:nvSpPr>
        <p:spPr bwMode="auto">
          <a:xfrm>
            <a:off x="5868144" y="3531509"/>
            <a:ext cx="2833192" cy="353218"/>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7" name="Rectangle 6"/>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466911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04" y="1459937"/>
            <a:ext cx="8512119" cy="3179428"/>
          </a:xfrm>
          <a:prstGeom prst="rect">
            <a:avLst/>
          </a:prstGeom>
        </p:spPr>
      </p:pic>
      <p:sp>
        <p:nvSpPr>
          <p:cNvPr id="9" name="TextBox 8">
            <a:extLst>
              <a:ext uri="{FF2B5EF4-FFF2-40B4-BE49-F238E27FC236}">
                <a16:creationId xmlns:a16="http://schemas.microsoft.com/office/drawing/2014/main" id="{54A203C4-32F0-41AC-91F0-4095A654D8C4}"/>
              </a:ext>
            </a:extLst>
          </p:cNvPr>
          <p:cNvSpPr txBox="1"/>
          <p:nvPr/>
        </p:nvSpPr>
        <p:spPr>
          <a:xfrm>
            <a:off x="410073" y="4437112"/>
            <a:ext cx="8114051" cy="1815882"/>
          </a:xfrm>
          <a:prstGeom prst="rect">
            <a:avLst/>
          </a:prstGeom>
          <a:noFill/>
        </p:spPr>
        <p:txBody>
          <a:bodyPr wrap="square" rtlCol="0">
            <a:spAutoFit/>
          </a:bodyPr>
          <a:lstStyle/>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fr-FR" sz="1600" dirty="0"/>
              <a:t>Vous êtes sur la page d’accueil d’e-</a:t>
            </a:r>
            <a:r>
              <a:rPr lang="fr-FR" sz="1600" dirty="0" err="1"/>
              <a:t>Deposit</a:t>
            </a:r>
            <a:r>
              <a:rPr lang="fr-FR" sz="1600" dirty="0"/>
              <a:t>. </a:t>
            </a:r>
          </a:p>
          <a:p>
            <a:pPr marL="285750" indent="-285750">
              <a:buFont typeface="Arial" panose="020B0604020202020204" pitchFamily="34" charset="0"/>
              <a:buChar char="•"/>
            </a:pPr>
            <a:r>
              <a:rPr lang="fr-FR" sz="1600" dirty="0"/>
              <a:t>En premier lieu, vous devez sélectionner la </a:t>
            </a:r>
            <a:r>
              <a:rPr lang="fr-FR" sz="1600" b="1" dirty="0"/>
              <a:t>catégorie souhaitée</a:t>
            </a:r>
            <a:r>
              <a:rPr lang="fr-FR" sz="1600" dirty="0"/>
              <a:t> dans la liste de sélection de vos profils déjà connus dans notre système (options possibles : citoyen, collaborateur, avocat).</a:t>
            </a:r>
          </a:p>
          <a:p>
            <a:pPr marL="285750" indent="-285750">
              <a:buFont typeface="Arial" panose="020B0604020202020204" pitchFamily="34" charset="0"/>
              <a:buChar char="•"/>
            </a:pPr>
            <a:r>
              <a:rPr lang="fr-FR" sz="1600" dirty="0"/>
              <a:t>Si vous souhaitez créer un </a:t>
            </a:r>
            <a:r>
              <a:rPr lang="fr-FR" sz="1600" b="1" dirty="0"/>
              <a:t>nouveau profil</a:t>
            </a:r>
            <a:r>
              <a:rPr lang="fr-FR" sz="1600" dirty="0"/>
              <a:t>, par exemple ‘Collaborateur d'un avocat’, vous devez sélectionner l'</a:t>
            </a:r>
            <a:r>
              <a:rPr lang="fr-FR" sz="1600" b="1" dirty="0"/>
              <a:t>option 'Citoyen'</a:t>
            </a:r>
            <a:r>
              <a:rPr lang="fr-FR" sz="1600" dirty="0"/>
              <a:t>. </a:t>
            </a:r>
          </a:p>
        </p:txBody>
      </p:sp>
      <p:sp>
        <p:nvSpPr>
          <p:cNvPr id="10" name="Title 1">
            <a:extLst>
              <a:ext uri="{FF2B5EF4-FFF2-40B4-BE49-F238E27FC236}">
                <a16:creationId xmlns:a16="http://schemas.microsoft.com/office/drawing/2014/main" id="{561B5DA5-6C91-492D-87DB-5237343DAB6B}"/>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3"/>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400" dirty="0">
                <a:solidFill>
                  <a:schemeClr val="accent1"/>
                </a:solidFill>
              </a:rPr>
              <a:t>      </a:t>
            </a:r>
            <a:r>
              <a:rPr lang="fr-FR" sz="2000" dirty="0">
                <a:solidFill>
                  <a:schemeClr val="accent1"/>
                </a:solidFill>
              </a:rPr>
              <a:t>Sélection de la catégorie, l’action et le profil</a:t>
            </a:r>
          </a:p>
        </p:txBody>
      </p:sp>
      <p:sp>
        <p:nvSpPr>
          <p:cNvPr id="12" name="Rectangle 11">
            <a:extLst>
              <a:ext uri="{FF2B5EF4-FFF2-40B4-BE49-F238E27FC236}">
                <a16:creationId xmlns:a16="http://schemas.microsoft.com/office/drawing/2014/main" id="{96D20C6C-A7D7-4A12-BC03-D9F999188B5A}"/>
              </a:ext>
            </a:extLst>
          </p:cNvPr>
          <p:cNvSpPr/>
          <p:nvPr/>
        </p:nvSpPr>
        <p:spPr bwMode="auto">
          <a:xfrm>
            <a:off x="5973313" y="3919079"/>
            <a:ext cx="2646310" cy="353218"/>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5" name="Straight Arrow Connector 14">
            <a:extLst>
              <a:ext uri="{FF2B5EF4-FFF2-40B4-BE49-F238E27FC236}">
                <a16:creationId xmlns:a16="http://schemas.microsoft.com/office/drawing/2014/main" id="{1753C2E5-2AEB-4E4A-B7AF-87B30125A0D6}"/>
              </a:ext>
            </a:extLst>
          </p:cNvPr>
          <p:cNvCxnSpPr>
            <a:cxnSpLocks/>
          </p:cNvCxnSpPr>
          <p:nvPr/>
        </p:nvCxnSpPr>
        <p:spPr bwMode="auto">
          <a:xfrm>
            <a:off x="5973313" y="4272297"/>
            <a:ext cx="0" cy="1479781"/>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3" name="Rectangle 12"/>
          <p:cNvSpPr/>
          <p:nvPr/>
        </p:nvSpPr>
        <p:spPr bwMode="auto">
          <a:xfrm>
            <a:off x="6078329" y="4412569"/>
            <a:ext cx="2512633" cy="2179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sp>
        <p:nvSpPr>
          <p:cNvPr id="8" name="Rectangle 7"/>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94539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768649" y="1091480"/>
            <a:ext cx="8656139" cy="4365104"/>
          </a:xfrm>
        </p:spPr>
        <p:txBody>
          <a:bodyPr anchor="ctr"/>
          <a:lstStyle/>
          <a:p>
            <a:pPr marL="342900" lvl="1" indent="0" algn="just">
              <a:spcBef>
                <a:spcPts val="0"/>
              </a:spcBef>
              <a:spcAft>
                <a:spcPts val="450"/>
              </a:spcAft>
            </a:pPr>
            <a:r>
              <a:rPr lang="fr-FR" sz="1600" b="1" dirty="0">
                <a:solidFill>
                  <a:srgbClr val="002060"/>
                </a:solidFill>
              </a:rPr>
              <a:t>Contexte</a:t>
            </a:r>
          </a:p>
          <a:p>
            <a:pPr marL="342900" lvl="1" indent="0">
              <a:spcBef>
                <a:spcPts val="0"/>
              </a:spcBef>
              <a:spcAft>
                <a:spcPts val="450"/>
              </a:spcAft>
            </a:pPr>
            <a:endParaRPr lang="fr-BE" sz="1600" b="1" dirty="0">
              <a:solidFill>
                <a:srgbClr val="002060"/>
              </a:solidFill>
            </a:endParaRPr>
          </a:p>
          <a:p>
            <a:pPr marL="342900" lvl="1" indent="0">
              <a:spcBef>
                <a:spcPts val="0"/>
              </a:spcBef>
              <a:spcAft>
                <a:spcPts val="450"/>
              </a:spcAft>
            </a:pPr>
            <a:r>
              <a:rPr lang="fr-FR" sz="1600" b="1" dirty="0">
                <a:solidFill>
                  <a:srgbClr val="002060"/>
                </a:solidFill>
              </a:rPr>
              <a:t>Utilisation d’e-</a:t>
            </a:r>
            <a:r>
              <a:rPr lang="fr-FR" sz="1600" b="1" dirty="0" err="1">
                <a:solidFill>
                  <a:srgbClr val="002060"/>
                </a:solidFill>
              </a:rPr>
              <a:t>Deposit</a:t>
            </a:r>
            <a:r>
              <a:rPr lang="fr-FR" sz="1600" b="1" dirty="0">
                <a:solidFill>
                  <a:srgbClr val="002060"/>
                </a:solidFill>
              </a:rPr>
              <a:t>: Chargement de dossier de pièces/conclusion/lettre </a:t>
            </a:r>
          </a:p>
          <a:p>
            <a:pPr marL="342900" lvl="1" indent="0">
              <a:spcBef>
                <a:spcPts val="0"/>
              </a:spcBef>
              <a:spcAft>
                <a:spcPts val="450"/>
              </a:spcAft>
            </a:pPr>
            <a:endParaRPr lang="fr-BE" sz="1600" b="1" dirty="0">
              <a:solidFill>
                <a:srgbClr val="002060"/>
              </a:solidFill>
            </a:endParaRPr>
          </a:p>
          <a:p>
            <a:pPr marL="457200" lvl="1" indent="0" algn="just">
              <a:spcBef>
                <a:spcPts val="0"/>
              </a:spcBef>
              <a:spcAft>
                <a:spcPts val="450"/>
              </a:spcAft>
            </a:pPr>
            <a:endParaRPr lang="fr-BE" sz="1600" dirty="0">
              <a:solidFill>
                <a:schemeClr val="accent1"/>
              </a:solidFill>
            </a:endParaRPr>
          </a:p>
          <a:p>
            <a:pPr marL="342900" lvl="1" indent="0" algn="just">
              <a:spcBef>
                <a:spcPts val="0"/>
              </a:spcBef>
              <a:spcAft>
                <a:spcPts val="450"/>
              </a:spcAft>
            </a:pPr>
            <a:endParaRPr lang="fr-BE" sz="1200" b="1" dirty="0">
              <a:solidFill>
                <a:srgbClr val="002060"/>
              </a:solidFill>
            </a:endParaRPr>
          </a:p>
        </p:txBody>
      </p:sp>
      <p:cxnSp>
        <p:nvCxnSpPr>
          <p:cNvPr id="13" name="Straight Connector 12"/>
          <p:cNvCxnSpPr>
            <a:cxnSpLocks/>
            <a:stCxn id="8" idx="0"/>
            <a:endCxn id="14" idx="2"/>
          </p:cNvCxnSpPr>
          <p:nvPr>
            <p:custDataLst>
              <p:tags r:id="rId2"/>
            </p:custDataLst>
          </p:nvPr>
        </p:nvCxnSpPr>
        <p:spPr bwMode="auto">
          <a:xfrm>
            <a:off x="592580" y="2295011"/>
            <a:ext cx="12335" cy="1004095"/>
          </a:xfrm>
          <a:prstGeom prst="line">
            <a:avLst/>
          </a:prstGeom>
          <a:solidFill>
            <a:schemeClr val="accent1"/>
          </a:solidFill>
          <a:ln w="28575" cap="flat" cmpd="sng" algn="ctr">
            <a:solidFill>
              <a:srgbClr val="002060"/>
            </a:solidFill>
            <a:prstDash val="solid"/>
            <a:round/>
            <a:headEnd type="none" w="med" len="med"/>
            <a:tailEnd type="none" w="med" len="med"/>
          </a:ln>
          <a:effectLst/>
        </p:spPr>
      </p:cxnSp>
      <p:sp>
        <p:nvSpPr>
          <p:cNvPr id="4" name="Slide Number Placeholder 3"/>
          <p:cNvSpPr>
            <a:spLocks noGrp="1"/>
          </p:cNvSpPr>
          <p:nvPr>
            <p:ph type="sldNum" sz="quarter" idx="12"/>
            <p:custDataLst>
              <p:tags r:id="rId3"/>
            </p:custDataLst>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2</a:t>
            </a:fld>
            <a:endParaRPr lang="en-US">
              <a:solidFill>
                <a:prstClr val="white"/>
              </a:solidFill>
            </a:endParaRPr>
          </a:p>
        </p:txBody>
      </p:sp>
      <p:sp>
        <p:nvSpPr>
          <p:cNvPr id="8" name="TextBox 7"/>
          <p:cNvSpPr txBox="1"/>
          <p:nvPr>
            <p:custDataLst>
              <p:tags r:id="rId4"/>
            </p:custDataLst>
          </p:nvPr>
        </p:nvSpPr>
        <p:spPr>
          <a:xfrm>
            <a:off x="426306" y="2295011"/>
            <a:ext cx="332548" cy="401479"/>
          </a:xfrm>
          <a:prstGeom prst="roundRect">
            <a:avLst/>
          </a:prstGeom>
          <a:solidFill>
            <a:srgbClr val="002060"/>
          </a:solidFill>
        </p:spPr>
        <p:txBody>
          <a:bodyPr wrap="square" rtlCol="0" anchor="ctr">
            <a:spAutoFit/>
          </a:bodyPr>
          <a:lstStyle/>
          <a:p>
            <a:pPr algn="ctr" eaLnBrk="0" fontAlgn="base" hangingPunct="0">
              <a:spcBef>
                <a:spcPct val="0"/>
              </a:spcBef>
              <a:spcAft>
                <a:spcPct val="0"/>
              </a:spcAft>
              <a:defRPr/>
            </a:pPr>
            <a:r>
              <a:rPr lang="fr-FR" sz="1800" b="1">
                <a:solidFill>
                  <a:prstClr val="white"/>
                </a:solidFill>
              </a:rPr>
              <a:t>1</a:t>
            </a:r>
          </a:p>
        </p:txBody>
      </p:sp>
      <p:sp>
        <p:nvSpPr>
          <p:cNvPr id="11" name="Titel 1">
            <a:extLst>
              <a:ext uri="{FF2B5EF4-FFF2-40B4-BE49-F238E27FC236}">
                <a16:creationId xmlns:a16="http://schemas.microsoft.com/office/drawing/2014/main" id="{D9BA9AA8-FC59-4EC7-BBA8-6BA79ED4A8FE}"/>
              </a:ext>
            </a:extLst>
          </p:cNvPr>
          <p:cNvSpPr>
            <a:spLocks noGrp="1"/>
          </p:cNvSpPr>
          <p:nvPr>
            <p:ph type="title"/>
          </p:nvPr>
        </p:nvSpPr>
        <p:spPr>
          <a:xfrm>
            <a:off x="396664" y="553244"/>
            <a:ext cx="8305800" cy="1143000"/>
          </a:xfrm>
        </p:spPr>
        <p:txBody>
          <a:bodyPr/>
          <a:lstStyle/>
          <a:p>
            <a:r>
              <a:rPr lang="fr-FR" sz="2400">
                <a:solidFill>
                  <a:srgbClr val="002060"/>
                </a:solidFill>
              </a:rPr>
              <a:t>Contenu</a:t>
            </a:r>
          </a:p>
        </p:txBody>
      </p:sp>
      <p:sp>
        <p:nvSpPr>
          <p:cNvPr id="14" name="TextBox 13">
            <a:extLst>
              <a:ext uri="{FF2B5EF4-FFF2-40B4-BE49-F238E27FC236}">
                <a16:creationId xmlns:a16="http://schemas.microsoft.com/office/drawing/2014/main" id="{02EC998E-E82C-4999-A2AD-84FB608B3FF9}"/>
              </a:ext>
            </a:extLst>
          </p:cNvPr>
          <p:cNvSpPr txBox="1"/>
          <p:nvPr>
            <p:custDataLst>
              <p:tags r:id="rId5"/>
            </p:custDataLst>
          </p:nvPr>
        </p:nvSpPr>
        <p:spPr>
          <a:xfrm>
            <a:off x="441180" y="2897627"/>
            <a:ext cx="327469" cy="401479"/>
          </a:xfrm>
          <a:prstGeom prst="roundRect">
            <a:avLst/>
          </a:prstGeom>
          <a:solidFill>
            <a:srgbClr val="002060"/>
          </a:solidFill>
        </p:spPr>
        <p:txBody>
          <a:bodyPr wrap="square" rtlCol="0" anchor="ctr">
            <a:spAutoFit/>
          </a:bodyPr>
          <a:lstStyle/>
          <a:p>
            <a:pPr algn="ctr" eaLnBrk="0" fontAlgn="base" hangingPunct="0">
              <a:spcBef>
                <a:spcPct val="0"/>
              </a:spcBef>
              <a:spcAft>
                <a:spcPct val="0"/>
              </a:spcAft>
              <a:defRPr/>
            </a:pPr>
            <a:r>
              <a:rPr lang="fr-FR" sz="1800" b="1" dirty="0">
                <a:solidFill>
                  <a:prstClr val="white"/>
                </a:solidFill>
              </a:rPr>
              <a:t>2</a:t>
            </a:r>
          </a:p>
        </p:txBody>
      </p:sp>
      <p:sp>
        <p:nvSpPr>
          <p:cNvPr id="9" name="Rectangle 8"/>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390974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56690" y="1475656"/>
            <a:ext cx="8512119" cy="3179428"/>
          </a:xfrm>
          <a:prstGeom prst="rect">
            <a:avLst/>
          </a:prstGeom>
        </p:spPr>
      </p:pic>
      <p:sp>
        <p:nvSpPr>
          <p:cNvPr id="6" name="Slide Number Placeholder 5"/>
          <p:cNvSpPr>
            <a:spLocks noGrp="1"/>
          </p:cNvSpPr>
          <p:nvPr>
            <p:ph type="sldNum" sz="quarter" idx="12"/>
          </p:nvPr>
        </p:nvSpPr>
        <p:spPr/>
        <p:txBody>
          <a:bodyPr/>
          <a:lstStyle/>
          <a:p>
            <a:pPr>
              <a:defRPr/>
            </a:pPr>
            <a:fld id="{873F2B48-FF49-4623-A023-E0476599C929}" type="slidenum">
              <a:rPr lang="nl-NL" altLang="nl-BE" smtClean="0"/>
              <a:pPr>
                <a:defRPr/>
              </a:pPr>
              <a:t>20</a:t>
            </a:fld>
            <a:endParaRPr lang="nl-NL" altLang="nl-BE"/>
          </a:p>
        </p:txBody>
      </p:sp>
      <p:cxnSp>
        <p:nvCxnSpPr>
          <p:cNvPr id="13" name="Straight Arrow Connector 12">
            <a:extLst>
              <a:ext uri="{FF2B5EF4-FFF2-40B4-BE49-F238E27FC236}">
                <a16:creationId xmlns:a16="http://schemas.microsoft.com/office/drawing/2014/main" id="{BC7B7750-2E53-43DE-8911-BA92EE609E02}"/>
              </a:ext>
            </a:extLst>
          </p:cNvPr>
          <p:cNvCxnSpPr>
            <a:cxnSpLocks/>
            <a:endCxn id="12" idx="1"/>
          </p:cNvCxnSpPr>
          <p:nvPr/>
        </p:nvCxnSpPr>
        <p:spPr bwMode="auto">
          <a:xfrm flipV="1">
            <a:off x="4305840" y="4310538"/>
            <a:ext cx="1758801" cy="554832"/>
          </a:xfrm>
          <a:prstGeom prst="straightConnector1">
            <a:avLst/>
          </a:prstGeom>
          <a:noFill/>
          <a:ln w="31750" cap="flat" cmpd="sng" algn="ctr">
            <a:solidFill>
              <a:srgbClr val="FF0000"/>
            </a:solidFill>
            <a:prstDash val="solid"/>
            <a:round/>
            <a:headEnd type="none" w="med" len="med"/>
            <a:tailEnd type="arrow"/>
          </a:ln>
          <a:effectLst/>
        </p:spPr>
      </p:cxnSp>
      <p:sp>
        <p:nvSpPr>
          <p:cNvPr id="10" name="Title 1">
            <a:extLst>
              <a:ext uri="{FF2B5EF4-FFF2-40B4-BE49-F238E27FC236}">
                <a16:creationId xmlns:a16="http://schemas.microsoft.com/office/drawing/2014/main" id="{02752682-0276-4CC4-918B-1D7056223FD2}"/>
              </a:ext>
            </a:extLst>
          </p:cNvPr>
          <p:cNvSpPr txBox="1">
            <a:spLocks/>
          </p:cNvSpPr>
          <p:nvPr/>
        </p:nvSpPr>
        <p:spPr bwMode="auto">
          <a:xfrm>
            <a:off x="302048" y="332656"/>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3"/>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400" kern="0" dirty="0">
                <a:solidFill>
                  <a:schemeClr val="accent1"/>
                </a:solidFill>
              </a:rPr>
              <a:t>      </a:t>
            </a:r>
            <a:r>
              <a:rPr lang="fr-FR" sz="2400" dirty="0">
                <a:solidFill>
                  <a:schemeClr val="accent1"/>
                </a:solidFill>
              </a:rPr>
              <a:t> </a:t>
            </a:r>
            <a:r>
              <a:rPr lang="fr-FR" sz="2000" dirty="0">
                <a:solidFill>
                  <a:schemeClr val="accent1"/>
                </a:solidFill>
              </a:rPr>
              <a:t>Sélection de la catégorie, l’action et le profil</a:t>
            </a:r>
            <a:endParaRPr lang="nl-BE" sz="2400" kern="0" dirty="0">
              <a:solidFill>
                <a:schemeClr val="accent1"/>
              </a:solidFill>
            </a:endParaRPr>
          </a:p>
        </p:txBody>
      </p:sp>
      <p:sp>
        <p:nvSpPr>
          <p:cNvPr id="14" name="TextBox 13">
            <a:extLst>
              <a:ext uri="{FF2B5EF4-FFF2-40B4-BE49-F238E27FC236}">
                <a16:creationId xmlns:a16="http://schemas.microsoft.com/office/drawing/2014/main" id="{7085A6CE-DC86-4891-BB0A-EC1F7A34D997}"/>
              </a:ext>
            </a:extLst>
          </p:cNvPr>
          <p:cNvSpPr txBox="1"/>
          <p:nvPr/>
        </p:nvSpPr>
        <p:spPr>
          <a:xfrm>
            <a:off x="355725" y="4817060"/>
            <a:ext cx="8114051" cy="1077218"/>
          </a:xfrm>
          <a:prstGeom prst="rect">
            <a:avLst/>
          </a:prstGeom>
          <a:noFill/>
        </p:spPr>
        <p:txBody>
          <a:bodyPr wrap="square" rtlCol="0">
            <a:spAutoFit/>
          </a:bodyPr>
          <a:lstStyle/>
          <a:p>
            <a:pPr marL="285750" indent="-285750">
              <a:buFont typeface="Arial" panose="020B0604020202020204" pitchFamily="34" charset="0"/>
              <a:buChar char="•"/>
            </a:pPr>
            <a:r>
              <a:rPr lang="nl-NL" sz="1600" b="1" dirty="0"/>
              <a:t>2</a:t>
            </a:r>
            <a:r>
              <a:rPr lang="nl-NL" sz="1600" dirty="0"/>
              <a:t>. </a:t>
            </a:r>
            <a:r>
              <a:rPr lang="fr-FR" sz="1600" dirty="0"/>
              <a:t>Vous devez sélectionner le </a:t>
            </a:r>
            <a:r>
              <a:rPr lang="fr-FR" sz="1600" b="1" dirty="0"/>
              <a:t>profil souhaité</a:t>
            </a:r>
            <a:r>
              <a:rPr lang="fr-FR" sz="1600" dirty="0"/>
              <a:t> dans la liste de sélection de vos profils déjà connus dans notre système (options possibles : citoyen, collaborateur, avocat).</a:t>
            </a:r>
          </a:p>
          <a:p>
            <a:pPr marL="285750" indent="-285750">
              <a:buFont typeface="Arial" panose="020B0604020202020204" pitchFamily="34" charset="0"/>
              <a:buChar char="•"/>
            </a:pPr>
            <a:r>
              <a:rPr lang="fr-FR" sz="1600" dirty="0"/>
              <a:t>Si vous souhaitez créer un </a:t>
            </a:r>
            <a:r>
              <a:rPr lang="fr-FR" sz="1600" b="1" dirty="0"/>
              <a:t>nouveau profil</a:t>
            </a:r>
            <a:r>
              <a:rPr lang="fr-FR" sz="1600" dirty="0"/>
              <a:t>, par exemple collaborateur d'un avocat, vous devez sélectionner l'</a:t>
            </a:r>
            <a:r>
              <a:rPr lang="fr-FR" sz="1600" b="1" dirty="0"/>
              <a:t>option 'Citoyen'</a:t>
            </a:r>
            <a:r>
              <a:rPr lang="fr-FR" sz="1600" dirty="0"/>
              <a:t>. </a:t>
            </a:r>
          </a:p>
        </p:txBody>
      </p:sp>
      <p:sp>
        <p:nvSpPr>
          <p:cNvPr id="5" name="Rectangle 4"/>
          <p:cNvSpPr/>
          <p:nvPr/>
        </p:nvSpPr>
        <p:spPr bwMode="auto">
          <a:xfrm>
            <a:off x="6156176" y="4409114"/>
            <a:ext cx="2512633" cy="2179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sp>
        <p:nvSpPr>
          <p:cNvPr id="12" name="Rectangle 11">
            <a:extLst>
              <a:ext uri="{FF2B5EF4-FFF2-40B4-BE49-F238E27FC236}">
                <a16:creationId xmlns:a16="http://schemas.microsoft.com/office/drawing/2014/main" id="{947916A2-917B-46F3-988E-715BB860B1CB}"/>
              </a:ext>
            </a:extLst>
          </p:cNvPr>
          <p:cNvSpPr/>
          <p:nvPr/>
        </p:nvSpPr>
        <p:spPr bwMode="auto">
          <a:xfrm>
            <a:off x="6064641" y="4061804"/>
            <a:ext cx="2604168" cy="49746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9" name="Rectangle 8"/>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751838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916832"/>
            <a:ext cx="8002215" cy="3716337"/>
          </a:xfrm>
        </p:spPr>
        <p:txBody>
          <a:bodyPr>
            <a:normAutofit lnSpcReduction="10000"/>
          </a:bodyPr>
          <a:lstStyle/>
          <a:p>
            <a:pPr marL="0" indent="0" algn="just">
              <a:buNone/>
            </a:pPr>
            <a:r>
              <a:rPr lang="fr-FR" sz="1600" dirty="0"/>
              <a:t>Vous chargerez toujours les pièces suivant un profil déterminé. Un profil au moins doit être mentionné, sinon les pièces ne peuvent pas être chargées. </a:t>
            </a:r>
          </a:p>
          <a:p>
            <a:pPr marL="0" indent="0" algn="just">
              <a:buNone/>
            </a:pPr>
            <a:endParaRPr lang="nl-NL" sz="1600" dirty="0"/>
          </a:p>
          <a:p>
            <a:pPr marL="0" indent="0" algn="just">
              <a:buNone/>
            </a:pPr>
            <a:r>
              <a:rPr lang="fr-FR" sz="1600" dirty="0"/>
              <a:t>Quatre situations sont prévues : </a:t>
            </a:r>
          </a:p>
          <a:p>
            <a:pPr algn="just">
              <a:buFont typeface="+mj-lt"/>
              <a:buAutoNum type="arabicPeriod"/>
            </a:pPr>
            <a:r>
              <a:rPr lang="fr-FR" sz="1600" dirty="0"/>
              <a:t>Vous êtes avocat et agissez au nom de vos clients : dans ce cas, choisissez comme type '</a:t>
            </a:r>
            <a:r>
              <a:rPr lang="fr-FR" sz="1600" b="1" dirty="0"/>
              <a:t>avocat</a:t>
            </a:r>
            <a:r>
              <a:rPr lang="fr-FR" sz="1600" dirty="0"/>
              <a:t>'. </a:t>
            </a:r>
          </a:p>
          <a:p>
            <a:pPr algn="just">
              <a:buFont typeface="+mj-lt"/>
              <a:buAutoNum type="arabicPeriod"/>
            </a:pPr>
            <a:r>
              <a:rPr lang="fr-FR" sz="1600" dirty="0"/>
              <a:t>Vous désirez charger des pièces au nom d'un avocat (vous êtes par exemple collaborateur dans un cabinet d'avocats) : dans ce cas, choisissez comme type '</a:t>
            </a:r>
            <a:r>
              <a:rPr lang="fr-FR" sz="1600" b="1" dirty="0"/>
              <a:t>collaborateur</a:t>
            </a:r>
            <a:r>
              <a:rPr lang="fr-FR" sz="1600" dirty="0"/>
              <a:t>' et introduisez le nom de l'avocat en question.</a:t>
            </a:r>
          </a:p>
          <a:p>
            <a:pPr algn="just">
              <a:buFont typeface="+mj-lt"/>
              <a:buAutoNum type="arabicPeriod"/>
            </a:pPr>
            <a:r>
              <a:rPr lang="fr-FR" sz="1600" dirty="0"/>
              <a:t>Vous désirez charger des pièces pour une organisation syndicale / une institution / une société : dans ce cas, choisissez comme type '</a:t>
            </a:r>
            <a:r>
              <a:rPr lang="fr-FR" sz="1600" b="1" dirty="0"/>
              <a:t>collaborateur</a:t>
            </a:r>
            <a:r>
              <a:rPr lang="fr-FR" sz="1600" dirty="0"/>
              <a:t>' et introduisez le numéro BCE et l'adresse électronique de l'organisme que vous voulez représenter.</a:t>
            </a:r>
          </a:p>
          <a:p>
            <a:pPr algn="just">
              <a:buFont typeface="+mj-lt"/>
              <a:buAutoNum type="arabicPeriod"/>
            </a:pPr>
            <a:r>
              <a:rPr lang="fr-FR" sz="1600" dirty="0"/>
              <a:t>Vous n'avez pas d'avocat ni d'autres représentants et vous souhaitez charger des pièces en votre propre nom : dans ce cas, choisissez comme type '</a:t>
            </a:r>
            <a:r>
              <a:rPr lang="fr-FR" sz="1600" b="1" dirty="0"/>
              <a:t>citoyen</a:t>
            </a:r>
            <a:r>
              <a:rPr lang="fr-FR" sz="1600" dirty="0"/>
              <a:t>'. </a:t>
            </a:r>
          </a:p>
        </p:txBody>
      </p:sp>
      <p:sp>
        <p:nvSpPr>
          <p:cNvPr id="9" name="Title 1">
            <a:extLst>
              <a:ext uri="{FF2B5EF4-FFF2-40B4-BE49-F238E27FC236}">
                <a16:creationId xmlns:a16="http://schemas.microsoft.com/office/drawing/2014/main" id="{CDCF8CDD-609A-4F42-9764-9AD5FF5D39B7}"/>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3"/>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400" dirty="0">
                <a:solidFill>
                  <a:schemeClr val="accent1"/>
                </a:solidFill>
              </a:rPr>
              <a:t>      </a:t>
            </a:r>
            <a:r>
              <a:rPr lang="fr-FR" sz="2000" dirty="0">
                <a:solidFill>
                  <a:schemeClr val="accent1"/>
                </a:solidFill>
              </a:rPr>
              <a:t>Sélection du profil: 4 options</a:t>
            </a:r>
          </a:p>
        </p:txBody>
      </p:sp>
      <p:sp>
        <p:nvSpPr>
          <p:cNvPr id="4" name="Rectangle 3"/>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791377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3632"/>
          <a:stretch/>
        </p:blipFill>
        <p:spPr>
          <a:xfrm>
            <a:off x="144017" y="1484246"/>
            <a:ext cx="8775610" cy="2639673"/>
          </a:xfrm>
          <a:prstGeom prst="rect">
            <a:avLst/>
          </a:prstGeom>
        </p:spPr>
      </p:pic>
      <p:sp>
        <p:nvSpPr>
          <p:cNvPr id="6" name="Slide Number Placeholder 5"/>
          <p:cNvSpPr>
            <a:spLocks noGrp="1"/>
          </p:cNvSpPr>
          <p:nvPr>
            <p:ph type="sldNum" sz="quarter" idx="12"/>
          </p:nvPr>
        </p:nvSpPr>
        <p:spPr/>
        <p:txBody>
          <a:bodyPr/>
          <a:lstStyle/>
          <a:p>
            <a:pPr>
              <a:defRPr/>
            </a:pPr>
            <a:fld id="{873F2B48-FF49-4623-A023-E0476599C929}" type="slidenum">
              <a:rPr lang="nl-NL" altLang="nl-BE" smtClean="0"/>
              <a:pPr>
                <a:defRPr/>
              </a:pPr>
              <a:t>22</a:t>
            </a:fld>
            <a:endParaRPr lang="nl-NL" altLang="nl-BE"/>
          </a:p>
        </p:txBody>
      </p:sp>
      <p:sp>
        <p:nvSpPr>
          <p:cNvPr id="11" name="Rectangle 10">
            <a:extLst>
              <a:ext uri="{FF2B5EF4-FFF2-40B4-BE49-F238E27FC236}">
                <a16:creationId xmlns:a16="http://schemas.microsoft.com/office/drawing/2014/main" id="{88AB8043-3D52-4B4C-8341-9EB5E6B3A17A}"/>
              </a:ext>
            </a:extLst>
          </p:cNvPr>
          <p:cNvSpPr/>
          <p:nvPr/>
        </p:nvSpPr>
        <p:spPr>
          <a:xfrm>
            <a:off x="395536" y="4456208"/>
            <a:ext cx="7700701" cy="2277547"/>
          </a:xfrm>
          <a:prstGeom prst="rect">
            <a:avLst/>
          </a:prstGeom>
        </p:spPr>
        <p:txBody>
          <a:bodyPr wrap="square">
            <a:spAutoFit/>
          </a:bodyPr>
          <a:lstStyle/>
          <a:p>
            <a:r>
              <a:rPr lang="nl-BE" sz="1400" b="1" dirty="0"/>
              <a:t>3</a:t>
            </a:r>
            <a:r>
              <a:rPr lang="nl-BE" sz="1400" dirty="0"/>
              <a:t>. </a:t>
            </a:r>
            <a:r>
              <a:rPr lang="fr-BE" sz="1400" dirty="0"/>
              <a:t>Ensuite, sélectionnez </a:t>
            </a:r>
            <a:r>
              <a:rPr lang="fr-BE" sz="1400" b="1" dirty="0"/>
              <a:t>l'action</a:t>
            </a:r>
            <a:r>
              <a:rPr lang="fr-BE" sz="1400" dirty="0"/>
              <a:t> que vous souhaitez effectuer. Les actions visibles dans la liste de sélection sont spécifiquement liées à la catégorie et à la qualité choisies.</a:t>
            </a:r>
          </a:p>
          <a:p>
            <a:endParaRPr lang="fr-BE" sz="1400" dirty="0"/>
          </a:p>
          <a:p>
            <a:pPr marL="171450" indent="-171450">
              <a:buFont typeface="Arial" panose="020B0604020202020204" pitchFamily="34" charset="0"/>
              <a:buChar char="•"/>
            </a:pPr>
            <a:r>
              <a:rPr lang="nl-BE" sz="1200" b="1" dirty="0" err="1"/>
              <a:t>Liste</a:t>
            </a:r>
            <a:r>
              <a:rPr lang="nl-BE" sz="1200" b="1" dirty="0"/>
              <a:t> de </a:t>
            </a:r>
            <a:r>
              <a:rPr lang="nl-BE" sz="1200" b="1" dirty="0" err="1"/>
              <a:t>sélection</a:t>
            </a:r>
            <a:r>
              <a:rPr lang="nl-BE" sz="1200" b="1" dirty="0"/>
              <a:t> comme </a:t>
            </a:r>
            <a:r>
              <a:rPr lang="nl-BE" sz="1200" b="1" dirty="0" err="1"/>
              <a:t>profil</a:t>
            </a:r>
            <a:r>
              <a:rPr lang="nl-BE" sz="1200" b="1" dirty="0"/>
              <a:t> ‘</a:t>
            </a:r>
            <a:r>
              <a:rPr lang="nl-BE" sz="1200" b="1" dirty="0" err="1"/>
              <a:t>citoyen</a:t>
            </a:r>
            <a:r>
              <a:rPr lang="nl-BE" sz="1200" b="1" dirty="0"/>
              <a:t>’: </a:t>
            </a:r>
          </a:p>
          <a:p>
            <a:pPr marL="685800" lvl="1" indent="-228600">
              <a:buFont typeface="+mj-lt"/>
              <a:buAutoNum type="arabicPeriod"/>
            </a:pPr>
            <a:r>
              <a:rPr lang="nl-BE" sz="1100" dirty="0" err="1"/>
              <a:t>Déposer</a:t>
            </a:r>
            <a:r>
              <a:rPr lang="nl-BE" sz="1100" dirty="0"/>
              <a:t> des </a:t>
            </a:r>
            <a:r>
              <a:rPr lang="nl-BE" sz="1100" dirty="0" err="1"/>
              <a:t>documents</a:t>
            </a:r>
            <a:r>
              <a:rPr lang="nl-BE" sz="1100" dirty="0"/>
              <a:t> </a:t>
            </a:r>
          </a:p>
          <a:p>
            <a:pPr marL="685800" lvl="1" indent="-228600">
              <a:buFont typeface="+mj-lt"/>
              <a:buAutoNum type="arabicPeriod"/>
            </a:pPr>
            <a:r>
              <a:rPr lang="nl-BE" sz="1100" dirty="0" err="1"/>
              <a:t>Modifier</a:t>
            </a:r>
            <a:r>
              <a:rPr lang="nl-BE" sz="1100" dirty="0"/>
              <a:t> </a:t>
            </a:r>
            <a:r>
              <a:rPr lang="nl-BE" sz="1100" dirty="0" err="1"/>
              <a:t>le</a:t>
            </a:r>
            <a:r>
              <a:rPr lang="nl-BE" sz="1100" dirty="0"/>
              <a:t> </a:t>
            </a:r>
            <a:r>
              <a:rPr lang="nl-BE" sz="1100" dirty="0" err="1"/>
              <a:t>profil</a:t>
            </a:r>
            <a:endParaRPr lang="nl-BE" sz="1100" dirty="0"/>
          </a:p>
          <a:p>
            <a:pPr marL="685800" lvl="1" indent="-228600">
              <a:buFont typeface="+mj-lt"/>
              <a:buAutoNum type="arabicPeriod"/>
            </a:pPr>
            <a:r>
              <a:rPr lang="nl-BE" sz="1100" dirty="0" err="1"/>
              <a:t>Inscription</a:t>
            </a:r>
            <a:r>
              <a:rPr lang="nl-BE" sz="1100" dirty="0"/>
              <a:t> en </a:t>
            </a:r>
            <a:r>
              <a:rPr lang="nl-BE" sz="1100" dirty="0" err="1"/>
              <a:t>tant</a:t>
            </a:r>
            <a:r>
              <a:rPr lang="nl-BE" sz="1100" dirty="0"/>
              <a:t> que collaborateur </a:t>
            </a:r>
            <a:r>
              <a:rPr lang="nl-BE" sz="1100" dirty="0" err="1"/>
              <a:t>d’avocat</a:t>
            </a:r>
            <a:endParaRPr lang="nl-BE" sz="1100" dirty="0"/>
          </a:p>
          <a:p>
            <a:pPr marL="685800" lvl="1" indent="-228600">
              <a:buFont typeface="+mj-lt"/>
              <a:buAutoNum type="arabicPeriod"/>
            </a:pPr>
            <a:r>
              <a:rPr lang="nl-BE" sz="1100" dirty="0" err="1"/>
              <a:t>Inscrition</a:t>
            </a:r>
            <a:r>
              <a:rPr lang="nl-BE" sz="1100" dirty="0"/>
              <a:t> en </a:t>
            </a:r>
            <a:r>
              <a:rPr lang="nl-BE" sz="1100" dirty="0" err="1"/>
              <a:t>tant</a:t>
            </a:r>
            <a:r>
              <a:rPr lang="nl-BE" sz="1100" dirty="0"/>
              <a:t> </a:t>
            </a:r>
            <a:r>
              <a:rPr lang="nl-BE" sz="1100" dirty="0" err="1"/>
              <a:t>qu’avocat</a:t>
            </a:r>
            <a:endParaRPr lang="nl-BE" sz="1100" dirty="0"/>
          </a:p>
          <a:p>
            <a:pPr marL="685800" lvl="1" indent="-228600">
              <a:buFont typeface="+mj-lt"/>
              <a:buAutoNum type="arabicPeriod"/>
            </a:pPr>
            <a:r>
              <a:rPr lang="nl-BE" sz="1100" dirty="0" err="1"/>
              <a:t>Inscription</a:t>
            </a:r>
            <a:r>
              <a:rPr lang="nl-BE" sz="1100" dirty="0"/>
              <a:t> en </a:t>
            </a:r>
            <a:r>
              <a:rPr lang="nl-BE" sz="1100" dirty="0" err="1"/>
              <a:t>tant</a:t>
            </a:r>
            <a:r>
              <a:rPr lang="nl-BE" sz="1100" dirty="0"/>
              <a:t> que collaborateur </a:t>
            </a:r>
            <a:r>
              <a:rPr lang="nl-BE" sz="1100" dirty="0" err="1"/>
              <a:t>d’organisation</a:t>
            </a:r>
            <a:endParaRPr lang="nl-BE" sz="1100" dirty="0"/>
          </a:p>
          <a:p>
            <a:pPr marL="685800" lvl="1" indent="-228600">
              <a:buFont typeface="+mj-lt"/>
              <a:buAutoNum type="arabicPeriod"/>
            </a:pPr>
            <a:endParaRPr lang="nl-BE" sz="1100" dirty="0"/>
          </a:p>
          <a:p>
            <a:pPr lvl="1"/>
            <a:endParaRPr lang="nl-BE" sz="1100" dirty="0"/>
          </a:p>
          <a:p>
            <a:pPr lvl="1"/>
            <a:endParaRPr lang="nl-BE" sz="1100" dirty="0"/>
          </a:p>
        </p:txBody>
      </p:sp>
      <p:cxnSp>
        <p:nvCxnSpPr>
          <p:cNvPr id="16" name="Straight Arrow Connector 15">
            <a:extLst>
              <a:ext uri="{FF2B5EF4-FFF2-40B4-BE49-F238E27FC236}">
                <a16:creationId xmlns:a16="http://schemas.microsoft.com/office/drawing/2014/main" id="{0F5C026D-3D36-430E-A00B-5A4FE2A01965}"/>
              </a:ext>
            </a:extLst>
          </p:cNvPr>
          <p:cNvCxnSpPr>
            <a:cxnSpLocks/>
          </p:cNvCxnSpPr>
          <p:nvPr/>
        </p:nvCxnSpPr>
        <p:spPr bwMode="auto">
          <a:xfrm flipV="1">
            <a:off x="3055658" y="3928554"/>
            <a:ext cx="2952328" cy="533486"/>
          </a:xfrm>
          <a:prstGeom prst="straightConnector1">
            <a:avLst/>
          </a:prstGeom>
          <a:noFill/>
          <a:ln w="31750" cap="flat" cmpd="sng" algn="ctr">
            <a:solidFill>
              <a:srgbClr val="FF0000"/>
            </a:solidFill>
            <a:prstDash val="solid"/>
            <a:round/>
            <a:headEnd type="none" w="med" len="med"/>
            <a:tailEnd type="arrow"/>
          </a:ln>
          <a:effectLst/>
        </p:spPr>
      </p:cxnSp>
      <p:sp>
        <p:nvSpPr>
          <p:cNvPr id="12" name="Rectangle 11">
            <a:extLst>
              <a:ext uri="{FF2B5EF4-FFF2-40B4-BE49-F238E27FC236}">
                <a16:creationId xmlns:a16="http://schemas.microsoft.com/office/drawing/2014/main" id="{ECBB17AE-C88A-40DD-816C-8FC76EF21C3A}"/>
              </a:ext>
            </a:extLst>
          </p:cNvPr>
          <p:cNvSpPr/>
          <p:nvPr/>
        </p:nvSpPr>
        <p:spPr>
          <a:xfrm>
            <a:off x="4531822" y="5120843"/>
            <a:ext cx="4353782" cy="615553"/>
          </a:xfrm>
          <a:prstGeom prst="rect">
            <a:avLst/>
          </a:prstGeom>
        </p:spPr>
        <p:txBody>
          <a:bodyPr wrap="square">
            <a:spAutoFit/>
          </a:bodyPr>
          <a:lstStyle/>
          <a:p>
            <a:pPr marL="171450" indent="-171450">
              <a:buFont typeface="Arial" panose="020B0604020202020204" pitchFamily="34" charset="0"/>
              <a:buChar char="•"/>
            </a:pPr>
            <a:r>
              <a:rPr lang="nl-BE" sz="1200" b="1" dirty="0" err="1"/>
              <a:t>Liste</a:t>
            </a:r>
            <a:r>
              <a:rPr lang="nl-BE" sz="1200" b="1" dirty="0"/>
              <a:t> de </a:t>
            </a:r>
            <a:r>
              <a:rPr lang="nl-BE" sz="1200" b="1" dirty="0" err="1"/>
              <a:t>choix</a:t>
            </a:r>
            <a:r>
              <a:rPr lang="nl-BE" sz="1200" b="1" dirty="0"/>
              <a:t> comme </a:t>
            </a:r>
            <a:r>
              <a:rPr lang="nl-BE" sz="1200" b="1" dirty="0" err="1"/>
              <a:t>profil</a:t>
            </a:r>
            <a:r>
              <a:rPr lang="nl-BE" sz="1200" b="1" dirty="0"/>
              <a:t> ‘collaborateur’/’</a:t>
            </a:r>
            <a:r>
              <a:rPr lang="nl-BE" sz="1200" b="1" dirty="0" err="1"/>
              <a:t>avocat</a:t>
            </a:r>
            <a:r>
              <a:rPr lang="nl-BE" sz="1200" b="1" dirty="0"/>
              <a:t>’ : </a:t>
            </a:r>
          </a:p>
          <a:p>
            <a:pPr marL="685800" lvl="1" indent="-228600">
              <a:buFont typeface="+mj-lt"/>
              <a:buAutoNum type="arabicPeriod"/>
            </a:pPr>
            <a:r>
              <a:rPr lang="nl-BE" sz="1100" dirty="0" err="1"/>
              <a:t>Modifier</a:t>
            </a:r>
            <a:r>
              <a:rPr lang="nl-BE" sz="1100" dirty="0"/>
              <a:t> </a:t>
            </a:r>
            <a:r>
              <a:rPr lang="nl-BE" sz="1100" dirty="0" err="1"/>
              <a:t>le</a:t>
            </a:r>
            <a:r>
              <a:rPr lang="nl-BE" sz="1100" dirty="0"/>
              <a:t> </a:t>
            </a:r>
            <a:r>
              <a:rPr lang="nl-BE" sz="1100" dirty="0" err="1"/>
              <a:t>profil</a:t>
            </a:r>
            <a:endParaRPr lang="nl-BE" sz="1100" dirty="0"/>
          </a:p>
          <a:p>
            <a:pPr marL="685800" lvl="1" indent="-228600">
              <a:buFont typeface="+mj-lt"/>
              <a:buAutoNum type="arabicPeriod"/>
            </a:pPr>
            <a:r>
              <a:rPr lang="nl-BE" sz="1100" dirty="0" err="1"/>
              <a:t>Déposer</a:t>
            </a:r>
            <a:r>
              <a:rPr lang="nl-BE" sz="1100" dirty="0"/>
              <a:t> des </a:t>
            </a:r>
            <a:r>
              <a:rPr lang="nl-BE" sz="1100" dirty="0" err="1"/>
              <a:t>documents</a:t>
            </a:r>
            <a:r>
              <a:rPr lang="nl-BE" sz="1100" dirty="0"/>
              <a:t> dans </a:t>
            </a:r>
            <a:r>
              <a:rPr lang="nl-BE" sz="1100" dirty="0" err="1"/>
              <a:t>une</a:t>
            </a:r>
            <a:r>
              <a:rPr lang="nl-BE" sz="1100" dirty="0"/>
              <a:t> affaire</a:t>
            </a:r>
          </a:p>
        </p:txBody>
      </p:sp>
      <p:sp>
        <p:nvSpPr>
          <p:cNvPr id="15" name="Title 1">
            <a:extLst>
              <a:ext uri="{FF2B5EF4-FFF2-40B4-BE49-F238E27FC236}">
                <a16:creationId xmlns:a16="http://schemas.microsoft.com/office/drawing/2014/main" id="{FECAF60D-9467-4C84-9302-89BE6424AC5A}"/>
              </a:ext>
            </a:extLst>
          </p:cNvPr>
          <p:cNvSpPr txBox="1">
            <a:spLocks/>
          </p:cNvSpPr>
          <p:nvPr/>
        </p:nvSpPr>
        <p:spPr bwMode="auto">
          <a:xfrm>
            <a:off x="292444" y="332656"/>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3"/>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400" kern="0" dirty="0">
                <a:solidFill>
                  <a:schemeClr val="accent1"/>
                </a:solidFill>
              </a:rPr>
              <a:t> </a:t>
            </a:r>
            <a:r>
              <a:rPr lang="fr-FR" sz="2400" dirty="0">
                <a:solidFill>
                  <a:schemeClr val="accent1"/>
                </a:solidFill>
              </a:rPr>
              <a:t>Sélection de la catégorie, l’action et le profil</a:t>
            </a:r>
            <a:endParaRPr lang="nl-BE" sz="2400" kern="0" dirty="0">
              <a:solidFill>
                <a:schemeClr val="accent1"/>
              </a:solidFill>
            </a:endParaRPr>
          </a:p>
        </p:txBody>
      </p:sp>
      <p:sp>
        <p:nvSpPr>
          <p:cNvPr id="19" name="Rectangle 18">
            <a:extLst>
              <a:ext uri="{FF2B5EF4-FFF2-40B4-BE49-F238E27FC236}">
                <a16:creationId xmlns:a16="http://schemas.microsoft.com/office/drawing/2014/main" id="{CD2B3AA4-6584-4615-B7DF-0BF139DF0ED2}"/>
              </a:ext>
            </a:extLst>
          </p:cNvPr>
          <p:cNvSpPr/>
          <p:nvPr/>
        </p:nvSpPr>
        <p:spPr bwMode="auto">
          <a:xfrm>
            <a:off x="6200127" y="3113406"/>
            <a:ext cx="2427996" cy="90003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9" name="Rectangle 8"/>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675060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2193" y="1607065"/>
            <a:ext cx="8552486" cy="3217767"/>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23</a:t>
            </a:fld>
            <a:endParaRPr lang="en-US"/>
          </a:p>
        </p:txBody>
      </p:sp>
      <p:sp>
        <p:nvSpPr>
          <p:cNvPr id="7" name="Content Placeholder 2"/>
          <p:cNvSpPr>
            <a:spLocks noGrp="1"/>
          </p:cNvSpPr>
          <p:nvPr>
            <p:ph idx="1"/>
          </p:nvPr>
        </p:nvSpPr>
        <p:spPr>
          <a:xfrm>
            <a:off x="245636" y="4969361"/>
            <a:ext cx="8435281" cy="1872209"/>
          </a:xfrm>
        </p:spPr>
        <p:txBody>
          <a:bodyPr>
            <a:normAutofit/>
          </a:bodyPr>
          <a:lstStyle/>
          <a:p>
            <a:pPr algn="just"/>
            <a:endParaRPr lang="fr-BE" sz="1400" dirty="0"/>
          </a:p>
          <a:p>
            <a:pPr algn="just">
              <a:buFont typeface="Arial" panose="020B0604020202020204" pitchFamily="34" charset="0"/>
              <a:buChar char="•"/>
            </a:pPr>
            <a:r>
              <a:rPr lang="fr-FR" sz="1600" dirty="0"/>
              <a:t>Si vous souhaitez déposer un document en tant que collaborateur, vous devez sélectionner l'action </a:t>
            </a:r>
            <a:r>
              <a:rPr lang="fr-FR" sz="1600" b="1" dirty="0"/>
              <a:t>'Inscription en tant que collaborateur'</a:t>
            </a:r>
            <a:r>
              <a:rPr lang="fr-FR" sz="1600" dirty="0"/>
              <a:t>.</a:t>
            </a:r>
          </a:p>
          <a:p>
            <a:pPr algn="just">
              <a:buFont typeface="Arial" panose="020B0604020202020204" pitchFamily="34" charset="0"/>
              <a:buChar char="•"/>
            </a:pPr>
            <a:r>
              <a:rPr lang="fr-FR" sz="1600" dirty="0"/>
              <a:t>Cliquez ensuite sur le bouton « Suivant »</a:t>
            </a:r>
          </a:p>
        </p:txBody>
      </p:sp>
      <p:sp>
        <p:nvSpPr>
          <p:cNvPr id="11" name="Title 1">
            <a:extLst>
              <a:ext uri="{FF2B5EF4-FFF2-40B4-BE49-F238E27FC236}">
                <a16:creationId xmlns:a16="http://schemas.microsoft.com/office/drawing/2014/main" id="{42043A13-6E91-4D1E-86F7-23A9D384DDB4}"/>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Action : inscription en tant que collaborateur</a:t>
            </a:r>
          </a:p>
        </p:txBody>
      </p:sp>
      <p:sp>
        <p:nvSpPr>
          <p:cNvPr id="9" name="Rectangle 8">
            <a:extLst>
              <a:ext uri="{FF2B5EF4-FFF2-40B4-BE49-F238E27FC236}">
                <a16:creationId xmlns:a16="http://schemas.microsoft.com/office/drawing/2014/main" id="{39809142-0C85-4927-B3EA-86D05FCC2693}"/>
              </a:ext>
            </a:extLst>
          </p:cNvPr>
          <p:cNvSpPr/>
          <p:nvPr/>
        </p:nvSpPr>
        <p:spPr bwMode="auto">
          <a:xfrm>
            <a:off x="6084168" y="4213954"/>
            <a:ext cx="2772990" cy="289058"/>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2" name="Straight Arrow Connector 11">
            <a:extLst>
              <a:ext uri="{FF2B5EF4-FFF2-40B4-BE49-F238E27FC236}">
                <a16:creationId xmlns:a16="http://schemas.microsoft.com/office/drawing/2014/main" id="{2AA91B8A-E601-4FCA-A4E5-47B134E87450}"/>
              </a:ext>
            </a:extLst>
          </p:cNvPr>
          <p:cNvCxnSpPr>
            <a:cxnSpLocks/>
          </p:cNvCxnSpPr>
          <p:nvPr/>
        </p:nvCxnSpPr>
        <p:spPr bwMode="auto">
          <a:xfrm flipH="1">
            <a:off x="4067944" y="4515209"/>
            <a:ext cx="2016224" cy="1002023"/>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8" name="Rectangle 7"/>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079322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138549" y="5033281"/>
            <a:ext cx="3855680" cy="1824719"/>
          </a:xfrm>
          <a:prstGeom prst="rect">
            <a:avLst/>
          </a:prstGeom>
        </p:spPr>
      </p:pic>
      <p:pic>
        <p:nvPicPr>
          <p:cNvPr id="2" name="Picture 1"/>
          <p:cNvPicPr>
            <a:picLocks noChangeAspect="1"/>
          </p:cNvPicPr>
          <p:nvPr/>
        </p:nvPicPr>
        <p:blipFill>
          <a:blip r:embed="rId3"/>
          <a:stretch>
            <a:fillRect/>
          </a:stretch>
        </p:blipFill>
        <p:spPr>
          <a:xfrm>
            <a:off x="3465313" y="1337661"/>
            <a:ext cx="5488659" cy="3603904"/>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24</a:t>
            </a:fld>
            <a:endParaRPr lang="en-US"/>
          </a:p>
        </p:txBody>
      </p:sp>
      <p:sp>
        <p:nvSpPr>
          <p:cNvPr id="7" name="Content Placeholder 2"/>
          <p:cNvSpPr>
            <a:spLocks noGrp="1"/>
          </p:cNvSpPr>
          <p:nvPr>
            <p:ph idx="1"/>
          </p:nvPr>
        </p:nvSpPr>
        <p:spPr>
          <a:xfrm>
            <a:off x="-5382" y="1344520"/>
            <a:ext cx="3300673" cy="5609119"/>
          </a:xfrm>
        </p:spPr>
        <p:txBody>
          <a:bodyPr>
            <a:normAutofit/>
          </a:bodyPr>
          <a:lstStyle/>
          <a:p>
            <a:pPr algn="just"/>
            <a:endParaRPr lang="fr-BE" sz="1100" dirty="0"/>
          </a:p>
          <a:p>
            <a:pPr algn="just">
              <a:buFont typeface="Arial" panose="020B0604020202020204" pitchFamily="34" charset="0"/>
              <a:buChar char="•"/>
            </a:pPr>
            <a:r>
              <a:rPr lang="fr-FR" sz="1200" dirty="0"/>
              <a:t>Vous arrivez sur la </a:t>
            </a:r>
            <a:r>
              <a:rPr lang="fr-FR" sz="1200" b="1" dirty="0"/>
              <a:t>page</a:t>
            </a:r>
            <a:r>
              <a:rPr lang="fr-FR" sz="1200" dirty="0"/>
              <a:t> de gestion de votre </a:t>
            </a:r>
            <a:r>
              <a:rPr lang="fr-FR" sz="1200" b="1" dirty="0"/>
              <a:t>profil en tant que 'collaborateur'</a:t>
            </a:r>
            <a:r>
              <a:rPr lang="fr-FR" sz="1200" dirty="0"/>
              <a:t>. Sur cette page, vous pouvez tout d'abord indiquer/modifier votre adresse mail.</a:t>
            </a:r>
          </a:p>
          <a:p>
            <a:pPr>
              <a:buFont typeface="Arial" panose="020B0604020202020204" pitchFamily="34" charset="0"/>
              <a:buChar char="•"/>
            </a:pPr>
            <a:r>
              <a:rPr lang="fr-FR" sz="1200" dirty="0"/>
              <a:t>Ensuite, vous devez indiquer </a:t>
            </a:r>
            <a:r>
              <a:rPr lang="fr-FR" sz="1200" b="1" dirty="0"/>
              <a:t>le(s) avocats, la ou les organisations</a:t>
            </a:r>
            <a:r>
              <a:rPr lang="fr-FR" sz="1200" dirty="0"/>
              <a:t> dont vous êtes le collaborateur. Pour ce faire, cliquez sur </a:t>
            </a:r>
            <a:r>
              <a:rPr lang="fr-FR" sz="1200" b="1" dirty="0"/>
              <a:t>'Ajouter un représentant'</a:t>
            </a:r>
            <a:r>
              <a:rPr lang="fr-FR" sz="1200" dirty="0"/>
              <a:t>.</a:t>
            </a:r>
          </a:p>
          <a:p>
            <a:pPr>
              <a:buFont typeface="Arial" panose="020B0604020202020204" pitchFamily="34" charset="0"/>
              <a:buChar char="•"/>
            </a:pPr>
            <a:r>
              <a:rPr lang="fr-FR" sz="1200" dirty="0"/>
              <a:t>Un écran s'affiche, intitulé </a:t>
            </a:r>
            <a:r>
              <a:rPr lang="fr-FR" sz="1200" b="1" dirty="0"/>
              <a:t>'Ajouter une représentation'</a:t>
            </a:r>
            <a:r>
              <a:rPr lang="fr-FR" sz="1200" dirty="0"/>
              <a:t>.</a:t>
            </a:r>
            <a:r>
              <a:rPr lang="fr-FR" sz="1200" b="1" dirty="0"/>
              <a:t> </a:t>
            </a:r>
            <a:r>
              <a:rPr lang="fr-FR" sz="1200" dirty="0"/>
              <a:t>Vous avez le choix d'ajouter </a:t>
            </a:r>
            <a:r>
              <a:rPr lang="fr-FR" sz="1200" b="1" dirty="0"/>
              <a:t>un avocat ou une organisation</a:t>
            </a:r>
            <a:r>
              <a:rPr lang="fr-FR" sz="1200" dirty="0"/>
              <a:t>.</a:t>
            </a:r>
          </a:p>
          <a:p>
            <a:pPr marL="0" indent="0" algn="just"/>
            <a:endParaRPr lang="fr-BE" sz="1200" dirty="0"/>
          </a:p>
          <a:p>
            <a:pPr algn="just">
              <a:buFont typeface="Arial" panose="020B0604020202020204" pitchFamily="34" charset="0"/>
              <a:buChar char="•"/>
            </a:pPr>
            <a:r>
              <a:rPr lang="fr-BE" sz="1200" dirty="0"/>
              <a:t>Vous pouvez toujours sélectionner l’action </a:t>
            </a:r>
            <a:r>
              <a:rPr lang="fr-BE" sz="1200" b="1" dirty="0"/>
              <a:t>«Modifier le profil»</a:t>
            </a:r>
            <a:r>
              <a:rPr lang="fr-BE" sz="1200" dirty="0"/>
              <a:t> et </a:t>
            </a:r>
            <a:r>
              <a:rPr lang="fr-BE" sz="1200" b="1" dirty="0"/>
              <a:t>supprimer une représentation </a:t>
            </a:r>
            <a:r>
              <a:rPr lang="fr-BE" sz="1200" dirty="0"/>
              <a:t>sélectionnée en cliquant sur le bouton indiqué.</a:t>
            </a:r>
            <a:endParaRPr lang="fr-FR" sz="1200" dirty="0"/>
          </a:p>
        </p:txBody>
      </p:sp>
      <p:sp>
        <p:nvSpPr>
          <p:cNvPr id="11" name="Title 1">
            <a:extLst>
              <a:ext uri="{FF2B5EF4-FFF2-40B4-BE49-F238E27FC236}">
                <a16:creationId xmlns:a16="http://schemas.microsoft.com/office/drawing/2014/main" id="{42043A13-6E91-4D1E-86F7-23A9D384DDB4}"/>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Action : inscription en tant que collaborateur</a:t>
            </a:r>
          </a:p>
        </p:txBody>
      </p:sp>
      <p:sp>
        <p:nvSpPr>
          <p:cNvPr id="8" name="Rectangle 7">
            <a:extLst>
              <a:ext uri="{FF2B5EF4-FFF2-40B4-BE49-F238E27FC236}">
                <a16:creationId xmlns:a16="http://schemas.microsoft.com/office/drawing/2014/main" id="{7DFE02A8-EB51-442D-82F3-624DA9D50B2D}"/>
              </a:ext>
            </a:extLst>
          </p:cNvPr>
          <p:cNvSpPr/>
          <p:nvPr/>
        </p:nvSpPr>
        <p:spPr bwMode="auto">
          <a:xfrm>
            <a:off x="4976471" y="4166814"/>
            <a:ext cx="1388597" cy="289058"/>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9" name="Straight Arrow Connector 8">
            <a:extLst>
              <a:ext uri="{FF2B5EF4-FFF2-40B4-BE49-F238E27FC236}">
                <a16:creationId xmlns:a16="http://schemas.microsoft.com/office/drawing/2014/main" id="{6D6A6751-3B8A-4B87-80C1-9905789002FE}"/>
              </a:ext>
            </a:extLst>
          </p:cNvPr>
          <p:cNvCxnSpPr>
            <a:cxnSpLocks/>
            <a:stCxn id="8" idx="1"/>
          </p:cNvCxnSpPr>
          <p:nvPr/>
        </p:nvCxnSpPr>
        <p:spPr bwMode="auto">
          <a:xfrm flipH="1">
            <a:off x="3295291" y="4311343"/>
            <a:ext cx="1681180" cy="296327"/>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11434DA7-AD5E-4AD6-B06B-FFCF32BD9026}"/>
              </a:ext>
            </a:extLst>
          </p:cNvPr>
          <p:cNvSpPr/>
          <p:nvPr/>
        </p:nvSpPr>
        <p:spPr bwMode="auto">
          <a:xfrm>
            <a:off x="4788024" y="2633004"/>
            <a:ext cx="1296144" cy="317964"/>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6" name="Straight Arrow Connector 15">
            <a:extLst>
              <a:ext uri="{FF2B5EF4-FFF2-40B4-BE49-F238E27FC236}">
                <a16:creationId xmlns:a16="http://schemas.microsoft.com/office/drawing/2014/main" id="{5C427256-A640-4A82-B77C-69AEB71FA834}"/>
              </a:ext>
            </a:extLst>
          </p:cNvPr>
          <p:cNvCxnSpPr>
            <a:cxnSpLocks/>
          </p:cNvCxnSpPr>
          <p:nvPr/>
        </p:nvCxnSpPr>
        <p:spPr bwMode="auto">
          <a:xfrm flipH="1">
            <a:off x="3203848" y="2939691"/>
            <a:ext cx="1584176" cy="11277"/>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4" name="Rectangle 13">
            <a:extLst>
              <a:ext uri="{FF2B5EF4-FFF2-40B4-BE49-F238E27FC236}">
                <a16:creationId xmlns:a16="http://schemas.microsoft.com/office/drawing/2014/main" id="{74F87F08-5EB9-46AF-B886-916B51AE2A61}"/>
              </a:ext>
            </a:extLst>
          </p:cNvPr>
          <p:cNvSpPr/>
          <p:nvPr/>
        </p:nvSpPr>
        <p:spPr bwMode="auto">
          <a:xfrm>
            <a:off x="5138549" y="5010728"/>
            <a:ext cx="1296144" cy="221892"/>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7" name="Straight Arrow Connector 16">
            <a:extLst>
              <a:ext uri="{FF2B5EF4-FFF2-40B4-BE49-F238E27FC236}">
                <a16:creationId xmlns:a16="http://schemas.microsoft.com/office/drawing/2014/main" id="{B8FD3C25-3D1E-48E5-AD6B-43035AF207EF}"/>
              </a:ext>
            </a:extLst>
          </p:cNvPr>
          <p:cNvCxnSpPr>
            <a:cxnSpLocks/>
            <a:stCxn id="14" idx="1"/>
          </p:cNvCxnSpPr>
          <p:nvPr/>
        </p:nvCxnSpPr>
        <p:spPr bwMode="auto">
          <a:xfrm flipH="1" flipV="1">
            <a:off x="3131840" y="3385348"/>
            <a:ext cx="2006709" cy="1736326"/>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3" name="Rectangle 12"/>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57257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844ED2-D836-4159-9518-2F6E7B0565AE}"/>
              </a:ext>
            </a:extLst>
          </p:cNvPr>
          <p:cNvPicPr>
            <a:picLocks noChangeAspect="1"/>
          </p:cNvPicPr>
          <p:nvPr/>
        </p:nvPicPr>
        <p:blipFill rotWithShape="1">
          <a:blip r:embed="rId2"/>
          <a:srcRect r="3097" b="21498"/>
          <a:stretch/>
        </p:blipFill>
        <p:spPr>
          <a:xfrm>
            <a:off x="4125683" y="1536051"/>
            <a:ext cx="4875762" cy="3106948"/>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25</a:t>
            </a:fld>
            <a:endParaRPr lang="en-US"/>
          </a:p>
        </p:txBody>
      </p:sp>
      <p:sp>
        <p:nvSpPr>
          <p:cNvPr id="11" name="Title 1">
            <a:extLst>
              <a:ext uri="{FF2B5EF4-FFF2-40B4-BE49-F238E27FC236}">
                <a16:creationId xmlns:a16="http://schemas.microsoft.com/office/drawing/2014/main" id="{42043A13-6E91-4D1E-86F7-23A9D384DDB4}"/>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Action inscription en tant que collaborateur: Ajouter avocat</a:t>
            </a:r>
          </a:p>
        </p:txBody>
      </p:sp>
      <p:sp>
        <p:nvSpPr>
          <p:cNvPr id="9" name="Content Placeholder 2">
            <a:extLst>
              <a:ext uri="{FF2B5EF4-FFF2-40B4-BE49-F238E27FC236}">
                <a16:creationId xmlns:a16="http://schemas.microsoft.com/office/drawing/2014/main" id="{2E292867-5EA4-4B5B-BA3B-90554947C7D3}"/>
              </a:ext>
            </a:extLst>
          </p:cNvPr>
          <p:cNvSpPr txBox="1">
            <a:spLocks/>
          </p:cNvSpPr>
          <p:nvPr/>
        </p:nvSpPr>
        <p:spPr bwMode="auto">
          <a:xfrm>
            <a:off x="-3567" y="4275088"/>
            <a:ext cx="9005012" cy="373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lgn="just"/>
            <a:endParaRPr lang="fr-BE" sz="1400" kern="0" dirty="0"/>
          </a:p>
          <a:p>
            <a:pPr algn="just">
              <a:buFont typeface="Arial" panose="020B0604020202020204" pitchFamily="34" charset="0"/>
              <a:buChar char="•"/>
            </a:pPr>
            <a:r>
              <a:rPr lang="fr-FR" sz="1600" dirty="0"/>
              <a:t>Vous faites le choix d'ajouter un </a:t>
            </a:r>
            <a:r>
              <a:rPr lang="fr-FR" sz="1600" b="1" dirty="0"/>
              <a:t>avocat</a:t>
            </a:r>
            <a:r>
              <a:rPr lang="fr-FR" sz="1600" dirty="0"/>
              <a:t> que vous souhaitez représenter :</a:t>
            </a:r>
            <a:r>
              <a:rPr lang="fr-FR" sz="1600" b="1" dirty="0"/>
              <a:t> </a:t>
            </a:r>
          </a:p>
          <a:p>
            <a:pPr lvl="1" algn="just">
              <a:buFont typeface="Courier New" panose="02070309020205020404" pitchFamily="49" charset="0"/>
              <a:buChar char="o"/>
            </a:pPr>
            <a:r>
              <a:rPr lang="fr-FR" sz="1400" dirty="0"/>
              <a:t>Déterminez les </a:t>
            </a:r>
            <a:r>
              <a:rPr lang="fr-FR" sz="1400" b="1" dirty="0"/>
              <a:t>critères de sélection</a:t>
            </a:r>
            <a:r>
              <a:rPr lang="fr-FR" sz="1400" dirty="0"/>
              <a:t> pour votre recherche, à savoir : nom, prénom, code postal, barreau, numéro de registre national, e-mail (minimum 1 critère). Dans l'écran ci-dessus, nous faisons une recherche sur le nom.</a:t>
            </a:r>
          </a:p>
          <a:p>
            <a:pPr lvl="1" algn="just">
              <a:buFont typeface="Courier New" panose="02070309020205020404" pitchFamily="49" charset="0"/>
              <a:buChar char="o"/>
            </a:pPr>
            <a:r>
              <a:rPr lang="fr-FR" sz="1400" dirty="0"/>
              <a:t>Cliquez ensuite sur </a:t>
            </a:r>
            <a:r>
              <a:rPr lang="fr-FR" sz="1400" b="1" dirty="0"/>
              <a:t>‘chercher'</a:t>
            </a:r>
            <a:r>
              <a:rPr lang="fr-FR" sz="1400" dirty="0"/>
              <a:t> et vous obtiendrez une liste d'avocats. Vous sélectionner l’avocat souhaité en cliquant dessus. Cet avocat est indiqué en bleu. </a:t>
            </a:r>
            <a:r>
              <a:rPr lang="fr-BE" sz="1400" dirty="0"/>
              <a:t>Pour chaque action effectuée au nom d’un avocat dans e-</a:t>
            </a:r>
            <a:r>
              <a:rPr lang="fr-BE" sz="1400" dirty="0" err="1"/>
              <a:t>Deposit</a:t>
            </a:r>
            <a:r>
              <a:rPr lang="fr-BE" sz="1400" dirty="0"/>
              <a:t>, un e-mail sera automatiquement envoyé à cette adresse.</a:t>
            </a:r>
          </a:p>
          <a:p>
            <a:pPr lvl="1" algn="just">
              <a:buFont typeface="Courier New" panose="02070309020205020404" pitchFamily="49" charset="0"/>
              <a:buChar char="o"/>
            </a:pPr>
            <a:endParaRPr lang="fr-BE" sz="1600" kern="0" dirty="0"/>
          </a:p>
        </p:txBody>
      </p:sp>
      <p:sp>
        <p:nvSpPr>
          <p:cNvPr id="12" name="Rectangle 11">
            <a:extLst>
              <a:ext uri="{FF2B5EF4-FFF2-40B4-BE49-F238E27FC236}">
                <a16:creationId xmlns:a16="http://schemas.microsoft.com/office/drawing/2014/main" id="{4FDCCA5B-B384-435D-BAD7-F877E80D8495}"/>
              </a:ext>
            </a:extLst>
          </p:cNvPr>
          <p:cNvSpPr/>
          <p:nvPr/>
        </p:nvSpPr>
        <p:spPr bwMode="auto">
          <a:xfrm>
            <a:off x="4310523" y="2320107"/>
            <a:ext cx="2417206" cy="324211"/>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3" name="Straight Arrow Connector 12">
            <a:extLst>
              <a:ext uri="{FF2B5EF4-FFF2-40B4-BE49-F238E27FC236}">
                <a16:creationId xmlns:a16="http://schemas.microsoft.com/office/drawing/2014/main" id="{9E695513-95D1-4C9A-9FFC-EC8AD67195B3}"/>
              </a:ext>
            </a:extLst>
          </p:cNvPr>
          <p:cNvCxnSpPr>
            <a:cxnSpLocks/>
          </p:cNvCxnSpPr>
          <p:nvPr/>
        </p:nvCxnSpPr>
        <p:spPr bwMode="auto">
          <a:xfrm flipH="1">
            <a:off x="3058243" y="2687131"/>
            <a:ext cx="2161830" cy="2277362"/>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8981D109-9253-4D41-A184-784E15971E2A}"/>
              </a:ext>
            </a:extLst>
          </p:cNvPr>
          <p:cNvSpPr/>
          <p:nvPr/>
        </p:nvSpPr>
        <p:spPr bwMode="auto">
          <a:xfrm>
            <a:off x="4279856" y="3689131"/>
            <a:ext cx="4540616" cy="506599"/>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7" name="Straight Arrow Connector 16">
            <a:extLst>
              <a:ext uri="{FF2B5EF4-FFF2-40B4-BE49-F238E27FC236}">
                <a16:creationId xmlns:a16="http://schemas.microsoft.com/office/drawing/2014/main" id="{0EE530A9-ADB7-4346-84D4-91C08DFF684E}"/>
              </a:ext>
            </a:extLst>
          </p:cNvPr>
          <p:cNvCxnSpPr>
            <a:cxnSpLocks/>
          </p:cNvCxnSpPr>
          <p:nvPr/>
        </p:nvCxnSpPr>
        <p:spPr bwMode="auto">
          <a:xfrm>
            <a:off x="5724128" y="4195730"/>
            <a:ext cx="0" cy="1393510"/>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0" name="Rectangle 9"/>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533726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763688" y="1625504"/>
            <a:ext cx="5153067" cy="2438713"/>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26</a:t>
            </a:fld>
            <a:endParaRPr lang="en-US"/>
          </a:p>
        </p:txBody>
      </p:sp>
      <p:sp>
        <p:nvSpPr>
          <p:cNvPr id="7" name="Content Placeholder 2"/>
          <p:cNvSpPr>
            <a:spLocks noGrp="1"/>
          </p:cNvSpPr>
          <p:nvPr>
            <p:ph idx="1"/>
          </p:nvPr>
        </p:nvSpPr>
        <p:spPr>
          <a:xfrm>
            <a:off x="427652" y="3789040"/>
            <a:ext cx="8463408" cy="3734793"/>
          </a:xfrm>
        </p:spPr>
        <p:txBody>
          <a:bodyPr>
            <a:normAutofit/>
          </a:bodyPr>
          <a:lstStyle/>
          <a:p>
            <a:pPr algn="just"/>
            <a:endParaRPr lang="fr-BE" sz="1200" dirty="0"/>
          </a:p>
          <a:p>
            <a:pPr algn="just">
              <a:buFont typeface="Arial" panose="020B0604020202020204" pitchFamily="34" charset="0"/>
              <a:buChar char="•"/>
            </a:pPr>
            <a:r>
              <a:rPr lang="fr-FR" sz="1400" dirty="0"/>
              <a:t>Vous faites le choix d'ajouter une </a:t>
            </a:r>
            <a:r>
              <a:rPr lang="fr-FR" sz="1400" b="1" dirty="0"/>
              <a:t>organisation</a:t>
            </a:r>
            <a:r>
              <a:rPr lang="fr-FR" sz="1400" dirty="0"/>
              <a:t> que vous souhaitez représenter :</a:t>
            </a:r>
            <a:r>
              <a:rPr lang="fr-FR" sz="1400" b="1" dirty="0"/>
              <a:t> </a:t>
            </a:r>
          </a:p>
          <a:p>
            <a:pPr lvl="1" algn="just">
              <a:buFont typeface="Courier New" panose="02070309020205020404" pitchFamily="49" charset="0"/>
              <a:buChar char="o"/>
            </a:pPr>
            <a:r>
              <a:rPr lang="fr-FR" sz="1200" dirty="0"/>
              <a:t>Introduisez le numéro BCE de l'organisation. Cliquez sur 'Vérifier le numéro BCE' pour vérifier les données à l’aide des données de la BCE.</a:t>
            </a:r>
          </a:p>
          <a:p>
            <a:pPr algn="just">
              <a:buFont typeface="Arial" panose="020B0604020202020204" pitchFamily="34" charset="0"/>
              <a:buChar char="•"/>
            </a:pPr>
            <a:r>
              <a:rPr lang="fr-FR" sz="1400" dirty="0"/>
              <a:t>Cliquez ensuite sur </a:t>
            </a:r>
            <a:r>
              <a:rPr lang="fr-FR" sz="1400" b="1" dirty="0"/>
              <a:t>'OK'</a:t>
            </a:r>
            <a:r>
              <a:rPr lang="fr-FR" sz="1400" dirty="0"/>
              <a:t>, puis sur </a:t>
            </a:r>
            <a:r>
              <a:rPr lang="fr-FR" sz="1400" b="1" dirty="0"/>
              <a:t>‘valider le profil'</a:t>
            </a:r>
            <a:r>
              <a:rPr lang="fr-FR" sz="1400" dirty="0"/>
              <a:t> sur la page de profil.</a:t>
            </a:r>
            <a:r>
              <a:rPr lang="fr-FR" sz="1400" b="1" dirty="0"/>
              <a:t> </a:t>
            </a:r>
            <a:r>
              <a:rPr lang="fr-FR" sz="1400" dirty="0"/>
              <a:t>Un pop-up s'affiche mentionnant que votre profil a été sauvé avec succès.</a:t>
            </a:r>
          </a:p>
          <a:p>
            <a:pPr algn="just">
              <a:buFont typeface="Arial" panose="020B0604020202020204" pitchFamily="34" charset="0"/>
              <a:buChar char="•"/>
            </a:pPr>
            <a:endParaRPr lang="fr-BE" sz="1400" dirty="0"/>
          </a:p>
        </p:txBody>
      </p:sp>
      <p:sp>
        <p:nvSpPr>
          <p:cNvPr id="11" name="Title 1">
            <a:extLst>
              <a:ext uri="{FF2B5EF4-FFF2-40B4-BE49-F238E27FC236}">
                <a16:creationId xmlns:a16="http://schemas.microsoft.com/office/drawing/2014/main" id="{42043A13-6E91-4D1E-86F7-23A9D384DDB4}"/>
              </a:ext>
            </a:extLst>
          </p:cNvPr>
          <p:cNvSpPr txBox="1">
            <a:spLocks/>
          </p:cNvSpPr>
          <p:nvPr/>
        </p:nvSpPr>
        <p:spPr bwMode="auto">
          <a:xfrm>
            <a:off x="427652" y="48250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Action inscription en tant que collaborateur: Ajouter organisation</a:t>
            </a:r>
          </a:p>
        </p:txBody>
      </p:sp>
      <p:sp>
        <p:nvSpPr>
          <p:cNvPr id="8" name="Rectangle 7">
            <a:extLst>
              <a:ext uri="{FF2B5EF4-FFF2-40B4-BE49-F238E27FC236}">
                <a16:creationId xmlns:a16="http://schemas.microsoft.com/office/drawing/2014/main" id="{6FDD381F-CDAE-4D5F-B0D2-06626DF2F37A}"/>
              </a:ext>
            </a:extLst>
          </p:cNvPr>
          <p:cNvSpPr/>
          <p:nvPr/>
        </p:nvSpPr>
        <p:spPr bwMode="auto">
          <a:xfrm>
            <a:off x="1760052" y="1844824"/>
            <a:ext cx="1728192" cy="256277"/>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9" name="Straight Arrow Connector 8">
            <a:extLst>
              <a:ext uri="{FF2B5EF4-FFF2-40B4-BE49-F238E27FC236}">
                <a16:creationId xmlns:a16="http://schemas.microsoft.com/office/drawing/2014/main" id="{40F3A701-C64A-4941-BF9D-0E6EA4268EE2}"/>
              </a:ext>
            </a:extLst>
          </p:cNvPr>
          <p:cNvCxnSpPr>
            <a:cxnSpLocks/>
            <a:stCxn id="8" idx="2"/>
          </p:cNvCxnSpPr>
          <p:nvPr/>
        </p:nvCxnSpPr>
        <p:spPr bwMode="auto">
          <a:xfrm>
            <a:off x="2624148" y="2101101"/>
            <a:ext cx="3636" cy="1963116"/>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0" name="Rectangle 9"/>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3262594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DFFC48-83F5-4A15-B2EE-4B44D70EF414}"/>
              </a:ext>
            </a:extLst>
          </p:cNvPr>
          <p:cNvPicPr>
            <a:picLocks noChangeAspect="1"/>
          </p:cNvPicPr>
          <p:nvPr/>
        </p:nvPicPr>
        <p:blipFill rotWithShape="1">
          <a:blip r:embed="rId2"/>
          <a:srcRect l="57875" t="19212"/>
          <a:stretch/>
        </p:blipFill>
        <p:spPr>
          <a:xfrm>
            <a:off x="5586693" y="1824914"/>
            <a:ext cx="3537359" cy="2429276"/>
          </a:xfrm>
          <a:prstGeom prst="rect">
            <a:avLst/>
          </a:prstGeom>
        </p:spPr>
      </p:pic>
      <p:pic>
        <p:nvPicPr>
          <p:cNvPr id="6" name="Picture 5">
            <a:extLst>
              <a:ext uri="{FF2B5EF4-FFF2-40B4-BE49-F238E27FC236}">
                <a16:creationId xmlns:a16="http://schemas.microsoft.com/office/drawing/2014/main" id="{71DC0E83-3546-4DC2-942F-06756EC32D79}"/>
              </a:ext>
            </a:extLst>
          </p:cNvPr>
          <p:cNvPicPr>
            <a:picLocks noChangeAspect="1"/>
          </p:cNvPicPr>
          <p:nvPr/>
        </p:nvPicPr>
        <p:blipFill>
          <a:blip r:embed="rId3"/>
          <a:stretch>
            <a:fillRect/>
          </a:stretch>
        </p:blipFill>
        <p:spPr>
          <a:xfrm>
            <a:off x="38388" y="1694393"/>
            <a:ext cx="4821643" cy="3109850"/>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27</a:t>
            </a:fld>
            <a:endParaRPr lang="en-US"/>
          </a:p>
        </p:txBody>
      </p:sp>
      <p:sp>
        <p:nvSpPr>
          <p:cNvPr id="11" name="Title 1">
            <a:extLst>
              <a:ext uri="{FF2B5EF4-FFF2-40B4-BE49-F238E27FC236}">
                <a16:creationId xmlns:a16="http://schemas.microsoft.com/office/drawing/2014/main" id="{42043A13-6E91-4D1E-86F7-23A9D384DDB4}"/>
              </a:ext>
            </a:extLst>
          </p:cNvPr>
          <p:cNvSpPr txBox="1">
            <a:spLocks/>
          </p:cNvSpPr>
          <p:nvPr/>
        </p:nvSpPr>
        <p:spPr bwMode="auto">
          <a:xfrm>
            <a:off x="395536" y="563869"/>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400" dirty="0">
                <a:solidFill>
                  <a:schemeClr val="tx2">
                    <a:lumMod val="75000"/>
                  </a:schemeClr>
                </a:solidFill>
              </a:rPr>
              <a:t>     </a:t>
            </a:r>
            <a:r>
              <a:rPr lang="fr-FR" sz="2000" dirty="0">
                <a:solidFill>
                  <a:schemeClr val="accent1"/>
                </a:solidFill>
              </a:rPr>
              <a:t> Action inscription en tant que collaborateur: Ajouter avocat/organisation</a:t>
            </a:r>
          </a:p>
        </p:txBody>
      </p:sp>
      <p:sp>
        <p:nvSpPr>
          <p:cNvPr id="9" name="Content Placeholder 2">
            <a:extLst>
              <a:ext uri="{FF2B5EF4-FFF2-40B4-BE49-F238E27FC236}">
                <a16:creationId xmlns:a16="http://schemas.microsoft.com/office/drawing/2014/main" id="{2E292867-5EA4-4B5B-BA3B-90554947C7D3}"/>
              </a:ext>
            </a:extLst>
          </p:cNvPr>
          <p:cNvSpPr txBox="1">
            <a:spLocks/>
          </p:cNvSpPr>
          <p:nvPr/>
        </p:nvSpPr>
        <p:spPr bwMode="auto">
          <a:xfrm>
            <a:off x="38389" y="4533403"/>
            <a:ext cx="9020093" cy="373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lgn="just"/>
            <a:endParaRPr lang="fr-BE" sz="1100" kern="0" dirty="0"/>
          </a:p>
          <a:p>
            <a:pPr algn="just">
              <a:buFont typeface="Arial" panose="020B0604020202020204" pitchFamily="34" charset="0"/>
              <a:buChar char="•"/>
            </a:pPr>
            <a:r>
              <a:rPr lang="fr-FR" sz="1400" dirty="0"/>
              <a:t>Cliquez sur l'avocat/l'organisation souhaité(e) dans la liste de résultat en bas de l'écran. La mention s'affiche </a:t>
            </a:r>
            <a:r>
              <a:rPr lang="fr-FR" sz="1400" b="1" dirty="0"/>
              <a:t>en bleu</a:t>
            </a:r>
            <a:r>
              <a:rPr lang="fr-FR" sz="1400" dirty="0"/>
              <a:t> dès qu'elle est </a:t>
            </a:r>
            <a:r>
              <a:rPr lang="fr-FR" sz="1400" b="1" dirty="0"/>
              <a:t>sélectionnée</a:t>
            </a:r>
            <a:r>
              <a:rPr lang="fr-FR" sz="1400" dirty="0"/>
              <a:t>. </a:t>
            </a:r>
          </a:p>
          <a:p>
            <a:pPr algn="just">
              <a:buFont typeface="Arial" panose="020B0604020202020204" pitchFamily="34" charset="0"/>
              <a:buChar char="•"/>
            </a:pPr>
            <a:r>
              <a:rPr lang="fr-FR" sz="1400" dirty="0"/>
              <a:t>Ensuite, cliquez sur </a:t>
            </a:r>
            <a:r>
              <a:rPr lang="fr-FR" sz="1400" b="1" dirty="0"/>
              <a:t>'OK’. </a:t>
            </a:r>
            <a:r>
              <a:rPr lang="fr-FR" sz="1400" dirty="0"/>
              <a:t>Vous revenez sur votre page de profil. Sur cette page, cliquez sur </a:t>
            </a:r>
            <a:r>
              <a:rPr lang="fr-FR" sz="1400" b="1" dirty="0"/>
              <a:t>‘valider le profil'</a:t>
            </a:r>
            <a:r>
              <a:rPr lang="fr-FR" sz="1400" dirty="0"/>
              <a:t> et votre profil de collaborateur est créé.</a:t>
            </a:r>
          </a:p>
          <a:p>
            <a:pPr algn="just">
              <a:buFont typeface="Arial" panose="020B0604020202020204" pitchFamily="34" charset="0"/>
              <a:buChar char="•"/>
            </a:pPr>
            <a:r>
              <a:rPr lang="fr-FR" sz="1400" dirty="0"/>
              <a:t>Celui-ci s'affiche sur la page d'accueil dans la liste de sélection du profil.</a:t>
            </a:r>
          </a:p>
          <a:p>
            <a:pPr marL="0" indent="0" algn="just"/>
            <a:endParaRPr lang="fr-BE" sz="1200" kern="0" dirty="0"/>
          </a:p>
        </p:txBody>
      </p:sp>
      <p:sp>
        <p:nvSpPr>
          <p:cNvPr id="12" name="Rectangle 11">
            <a:extLst>
              <a:ext uri="{FF2B5EF4-FFF2-40B4-BE49-F238E27FC236}">
                <a16:creationId xmlns:a16="http://schemas.microsoft.com/office/drawing/2014/main" id="{4FDCCA5B-B384-435D-BAD7-F877E80D8495}"/>
              </a:ext>
            </a:extLst>
          </p:cNvPr>
          <p:cNvSpPr/>
          <p:nvPr/>
        </p:nvSpPr>
        <p:spPr bwMode="auto">
          <a:xfrm>
            <a:off x="6444208" y="3440390"/>
            <a:ext cx="1732096" cy="280844"/>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3" name="Straight Arrow Connector 12">
            <a:extLst>
              <a:ext uri="{FF2B5EF4-FFF2-40B4-BE49-F238E27FC236}">
                <a16:creationId xmlns:a16="http://schemas.microsoft.com/office/drawing/2014/main" id="{9E695513-95D1-4C9A-9FFC-EC8AD67195B3}"/>
              </a:ext>
            </a:extLst>
          </p:cNvPr>
          <p:cNvCxnSpPr>
            <a:cxnSpLocks/>
          </p:cNvCxnSpPr>
          <p:nvPr/>
        </p:nvCxnSpPr>
        <p:spPr bwMode="auto">
          <a:xfrm>
            <a:off x="1224136" y="2204864"/>
            <a:ext cx="1" cy="2791087"/>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8981D109-9253-4D41-A184-784E15971E2A}"/>
              </a:ext>
            </a:extLst>
          </p:cNvPr>
          <p:cNvSpPr/>
          <p:nvPr/>
        </p:nvSpPr>
        <p:spPr bwMode="auto">
          <a:xfrm>
            <a:off x="38388" y="1969379"/>
            <a:ext cx="4821643" cy="235485"/>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7" name="Straight Arrow Connector 16">
            <a:extLst>
              <a:ext uri="{FF2B5EF4-FFF2-40B4-BE49-F238E27FC236}">
                <a16:creationId xmlns:a16="http://schemas.microsoft.com/office/drawing/2014/main" id="{0EE530A9-ADB7-4346-84D4-91C08DFF684E}"/>
              </a:ext>
            </a:extLst>
          </p:cNvPr>
          <p:cNvCxnSpPr>
            <a:cxnSpLocks/>
            <a:stCxn id="12" idx="2"/>
          </p:cNvCxnSpPr>
          <p:nvPr/>
        </p:nvCxnSpPr>
        <p:spPr bwMode="auto">
          <a:xfrm flipH="1">
            <a:off x="5717546" y="3721234"/>
            <a:ext cx="1592710" cy="2156038"/>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4" name="TextBox 13">
            <a:extLst>
              <a:ext uri="{FF2B5EF4-FFF2-40B4-BE49-F238E27FC236}">
                <a16:creationId xmlns:a16="http://schemas.microsoft.com/office/drawing/2014/main" id="{BB74BEDD-998C-4439-80FF-13C7AA3DADAC}"/>
              </a:ext>
            </a:extLst>
          </p:cNvPr>
          <p:cNvSpPr txBox="1"/>
          <p:nvPr/>
        </p:nvSpPr>
        <p:spPr>
          <a:xfrm>
            <a:off x="6444208" y="2425764"/>
            <a:ext cx="2553582" cy="215444"/>
          </a:xfrm>
          <a:prstGeom prst="rect">
            <a:avLst/>
          </a:prstGeom>
          <a:solidFill>
            <a:schemeClr val="bg1"/>
          </a:solidFill>
        </p:spPr>
        <p:txBody>
          <a:bodyPr wrap="square" rtlCol="0">
            <a:spAutoFit/>
          </a:bodyPr>
          <a:lstStyle/>
          <a:p>
            <a:r>
              <a:rPr lang="fr-BE" sz="800" dirty="0">
                <a:solidFill>
                  <a:schemeClr val="tx1">
                    <a:lumMod val="50000"/>
                    <a:lumOff val="50000"/>
                  </a:schemeClr>
                </a:solidFill>
              </a:rPr>
              <a:t>Déposer des conclusions/lettres/dossiers de pièces</a:t>
            </a:r>
          </a:p>
        </p:txBody>
      </p:sp>
      <p:pic>
        <p:nvPicPr>
          <p:cNvPr id="15" name="Picture 14"/>
          <p:cNvPicPr>
            <a:picLocks noChangeAspect="1"/>
          </p:cNvPicPr>
          <p:nvPr/>
        </p:nvPicPr>
        <p:blipFill rotWithShape="1">
          <a:blip r:embed="rId4"/>
          <a:srcRect l="68700" t="58598" r="990" b="30213"/>
          <a:stretch/>
        </p:blipFill>
        <p:spPr>
          <a:xfrm>
            <a:off x="6405502" y="2337687"/>
            <a:ext cx="2486978" cy="360040"/>
          </a:xfrm>
          <a:prstGeom prst="rect">
            <a:avLst/>
          </a:prstGeom>
        </p:spPr>
      </p:pic>
      <p:sp>
        <p:nvSpPr>
          <p:cNvPr id="18" name="Rectangle 17"/>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56927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D77C6D-C88E-4B64-B1E5-667EB5DE3819}"/>
              </a:ext>
            </a:extLst>
          </p:cNvPr>
          <p:cNvPicPr>
            <a:picLocks noChangeAspect="1"/>
          </p:cNvPicPr>
          <p:nvPr/>
        </p:nvPicPr>
        <p:blipFill>
          <a:blip r:embed="rId2"/>
          <a:stretch>
            <a:fillRect/>
          </a:stretch>
        </p:blipFill>
        <p:spPr>
          <a:xfrm>
            <a:off x="323528" y="1403923"/>
            <a:ext cx="8217508" cy="2927666"/>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28</a:t>
            </a:fld>
            <a:endParaRPr lang="en-US"/>
          </a:p>
        </p:txBody>
      </p:sp>
      <p:sp>
        <p:nvSpPr>
          <p:cNvPr id="11" name="Title 1">
            <a:extLst>
              <a:ext uri="{FF2B5EF4-FFF2-40B4-BE49-F238E27FC236}">
                <a16:creationId xmlns:a16="http://schemas.microsoft.com/office/drawing/2014/main" id="{42043A13-6E91-4D1E-86F7-23A9D384DDB4}"/>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Profil Collaborateur</a:t>
            </a:r>
          </a:p>
        </p:txBody>
      </p:sp>
      <p:sp>
        <p:nvSpPr>
          <p:cNvPr id="9" name="Content Placeholder 2">
            <a:extLst>
              <a:ext uri="{FF2B5EF4-FFF2-40B4-BE49-F238E27FC236}">
                <a16:creationId xmlns:a16="http://schemas.microsoft.com/office/drawing/2014/main" id="{2E292867-5EA4-4B5B-BA3B-90554947C7D3}"/>
              </a:ext>
            </a:extLst>
          </p:cNvPr>
          <p:cNvSpPr txBox="1">
            <a:spLocks/>
          </p:cNvSpPr>
          <p:nvPr/>
        </p:nvSpPr>
        <p:spPr bwMode="auto">
          <a:xfrm>
            <a:off x="179717" y="4263064"/>
            <a:ext cx="8103368" cy="373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lgn="just"/>
            <a:endParaRPr lang="fr-BE" sz="1200" kern="0" dirty="0"/>
          </a:p>
          <a:p>
            <a:pPr algn="just">
              <a:buFont typeface="Arial" panose="020B0604020202020204" pitchFamily="34" charset="0"/>
              <a:buChar char="•"/>
            </a:pPr>
            <a:r>
              <a:rPr lang="fr-FR" sz="1600" dirty="0"/>
              <a:t>Après votre inscription en tant que collaborateur, vous pouvez sélectionner votre profil 'Collaborateur' sur la page d'accueil e-</a:t>
            </a:r>
            <a:r>
              <a:rPr lang="fr-FR" sz="1600" dirty="0" err="1"/>
              <a:t>Deposit</a:t>
            </a:r>
            <a:r>
              <a:rPr lang="fr-FR" sz="1600" dirty="0"/>
              <a:t>.</a:t>
            </a:r>
          </a:p>
          <a:p>
            <a:pPr algn="just">
              <a:buFont typeface="Arial" panose="020B0604020202020204" pitchFamily="34" charset="0"/>
              <a:buChar char="•"/>
            </a:pPr>
            <a:r>
              <a:rPr lang="fr-FR" sz="1600" dirty="0"/>
              <a:t>En tant que </a:t>
            </a:r>
            <a:r>
              <a:rPr lang="fr-FR" sz="1600" b="1" dirty="0"/>
              <a:t>‘collaborateur'</a:t>
            </a:r>
            <a:r>
              <a:rPr lang="fr-FR" sz="1600" dirty="0"/>
              <a:t>, vous avez le choix entre 2 actions à sélectionner :</a:t>
            </a:r>
          </a:p>
          <a:p>
            <a:pPr lvl="1" algn="just">
              <a:buFont typeface="Courier New" panose="02070309020205020404" pitchFamily="49" charset="0"/>
              <a:buChar char="o"/>
            </a:pPr>
            <a:r>
              <a:rPr lang="fr-FR" sz="1400" b="1" dirty="0"/>
              <a:t>‘modifier le profil'</a:t>
            </a:r>
            <a:r>
              <a:rPr lang="fr-FR" sz="1400" dirty="0"/>
              <a:t> : ici, vous pouvez adapter ou actualiser vos coordonnées.</a:t>
            </a:r>
          </a:p>
          <a:p>
            <a:pPr lvl="1" algn="just">
              <a:buFont typeface="Courier New" panose="02070309020205020404" pitchFamily="49" charset="0"/>
              <a:buChar char="o"/>
            </a:pPr>
            <a:r>
              <a:rPr lang="fr-FR" sz="1400" b="1" dirty="0"/>
              <a:t>‘déposer des documents pour une affaire'</a:t>
            </a:r>
            <a:r>
              <a:rPr lang="fr-FR" sz="1400" dirty="0"/>
              <a:t> : ici, vous pouvez déposer des documents requis dans une affaire et une instance spécifiques.</a:t>
            </a:r>
          </a:p>
          <a:p>
            <a:pPr algn="just">
              <a:buFont typeface="Arial" panose="020B0604020202020204" pitchFamily="34" charset="0"/>
              <a:buChar char="•"/>
            </a:pPr>
            <a:endParaRPr lang="fr-BE" sz="1400" kern="0" dirty="0"/>
          </a:p>
        </p:txBody>
      </p:sp>
      <p:cxnSp>
        <p:nvCxnSpPr>
          <p:cNvPr id="13" name="Straight Arrow Connector 12">
            <a:extLst>
              <a:ext uri="{FF2B5EF4-FFF2-40B4-BE49-F238E27FC236}">
                <a16:creationId xmlns:a16="http://schemas.microsoft.com/office/drawing/2014/main" id="{9E695513-95D1-4C9A-9FFC-EC8AD67195B3}"/>
              </a:ext>
            </a:extLst>
          </p:cNvPr>
          <p:cNvCxnSpPr>
            <a:cxnSpLocks/>
          </p:cNvCxnSpPr>
          <p:nvPr/>
        </p:nvCxnSpPr>
        <p:spPr bwMode="auto">
          <a:xfrm flipH="1">
            <a:off x="3203848" y="3163198"/>
            <a:ext cx="2578316" cy="1921986"/>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8981D109-9253-4D41-A184-784E15971E2A}"/>
              </a:ext>
            </a:extLst>
          </p:cNvPr>
          <p:cNvSpPr/>
          <p:nvPr/>
        </p:nvSpPr>
        <p:spPr bwMode="auto">
          <a:xfrm>
            <a:off x="5782164" y="2864181"/>
            <a:ext cx="2500921" cy="313574"/>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2" name="Rectangle 1">
            <a:extLst>
              <a:ext uri="{FF2B5EF4-FFF2-40B4-BE49-F238E27FC236}">
                <a16:creationId xmlns:a16="http://schemas.microsoft.com/office/drawing/2014/main" id="{5241AAA9-894F-4F55-8777-0D9D5F64846C}"/>
              </a:ext>
            </a:extLst>
          </p:cNvPr>
          <p:cNvSpPr/>
          <p:nvPr/>
        </p:nvSpPr>
        <p:spPr bwMode="auto">
          <a:xfrm>
            <a:off x="5940152" y="4005064"/>
            <a:ext cx="1368152" cy="1191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0" name="TextBox 9">
            <a:extLst>
              <a:ext uri="{FF2B5EF4-FFF2-40B4-BE49-F238E27FC236}">
                <a16:creationId xmlns:a16="http://schemas.microsoft.com/office/drawing/2014/main" id="{B0ABF41A-A7D3-4A2E-BC93-BD39963CA620}"/>
              </a:ext>
            </a:extLst>
          </p:cNvPr>
          <p:cNvSpPr txBox="1"/>
          <p:nvPr/>
        </p:nvSpPr>
        <p:spPr>
          <a:xfrm>
            <a:off x="5849504" y="3962796"/>
            <a:ext cx="3784849" cy="230832"/>
          </a:xfrm>
          <a:prstGeom prst="rect">
            <a:avLst/>
          </a:prstGeom>
          <a:noFill/>
        </p:spPr>
        <p:txBody>
          <a:bodyPr wrap="square" rtlCol="0">
            <a:spAutoFit/>
          </a:bodyPr>
          <a:lstStyle/>
          <a:p>
            <a:r>
              <a:rPr lang="fr-BE" sz="900" dirty="0">
                <a:solidFill>
                  <a:schemeClr val="tx1">
                    <a:lumMod val="50000"/>
                    <a:lumOff val="50000"/>
                  </a:schemeClr>
                </a:solidFill>
              </a:rPr>
              <a:t>Déposer des documents pour une affaire</a:t>
            </a:r>
          </a:p>
        </p:txBody>
      </p:sp>
      <p:sp>
        <p:nvSpPr>
          <p:cNvPr id="12" name="TextBox 11">
            <a:extLst>
              <a:ext uri="{FF2B5EF4-FFF2-40B4-BE49-F238E27FC236}">
                <a16:creationId xmlns:a16="http://schemas.microsoft.com/office/drawing/2014/main" id="{A3EEDCED-6DC3-47DA-8115-D72A475BD824}"/>
              </a:ext>
            </a:extLst>
          </p:cNvPr>
          <p:cNvSpPr txBox="1"/>
          <p:nvPr/>
        </p:nvSpPr>
        <p:spPr>
          <a:xfrm>
            <a:off x="5849504" y="2545384"/>
            <a:ext cx="2625590" cy="215444"/>
          </a:xfrm>
          <a:prstGeom prst="rect">
            <a:avLst/>
          </a:prstGeom>
          <a:solidFill>
            <a:schemeClr val="bg1"/>
          </a:solidFill>
        </p:spPr>
        <p:txBody>
          <a:bodyPr wrap="square" rtlCol="0">
            <a:spAutoFit/>
          </a:bodyPr>
          <a:lstStyle/>
          <a:p>
            <a:r>
              <a:rPr lang="fr-BE" sz="800" dirty="0">
                <a:solidFill>
                  <a:schemeClr val="tx1">
                    <a:lumMod val="50000"/>
                    <a:lumOff val="50000"/>
                  </a:schemeClr>
                </a:solidFill>
              </a:rPr>
              <a:t>Déposer des conclusions/lettres/dossiers de pièces</a:t>
            </a:r>
          </a:p>
        </p:txBody>
      </p:sp>
      <p:pic>
        <p:nvPicPr>
          <p:cNvPr id="14" name="Picture 13"/>
          <p:cNvPicPr>
            <a:picLocks noChangeAspect="1"/>
          </p:cNvPicPr>
          <p:nvPr/>
        </p:nvPicPr>
        <p:blipFill rotWithShape="1">
          <a:blip r:embed="rId3"/>
          <a:srcRect l="68700" t="58598" r="990" b="30213"/>
          <a:stretch/>
        </p:blipFill>
        <p:spPr>
          <a:xfrm>
            <a:off x="5839975" y="2417767"/>
            <a:ext cx="2443110" cy="360040"/>
          </a:xfrm>
          <a:prstGeom prst="rect">
            <a:avLst/>
          </a:prstGeom>
        </p:spPr>
      </p:pic>
      <p:sp>
        <p:nvSpPr>
          <p:cNvPr id="15" name="Rectangle 14"/>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733200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1787" y="1713030"/>
            <a:ext cx="8682777" cy="3422408"/>
          </a:xfrm>
          <a:prstGeom prst="rect">
            <a:avLst/>
          </a:prstGeom>
        </p:spPr>
      </p:pic>
      <p:sp>
        <p:nvSpPr>
          <p:cNvPr id="4" name="Slide Number Placeholder 3">
            <a:extLst>
              <a:ext uri="{FF2B5EF4-FFF2-40B4-BE49-F238E27FC236}">
                <a16:creationId xmlns:a16="http://schemas.microsoft.com/office/drawing/2014/main" id="{DEDF8677-083A-49B5-BB9A-68B607006C6D}"/>
              </a:ext>
            </a:extLst>
          </p:cNvPr>
          <p:cNvSpPr>
            <a:spLocks noGrp="1"/>
          </p:cNvSpPr>
          <p:nvPr>
            <p:ph type="sldNum" sz="quarter" idx="12"/>
          </p:nvPr>
        </p:nvSpPr>
        <p:spPr/>
        <p:txBody>
          <a:bodyPr/>
          <a:lstStyle/>
          <a:p>
            <a:pPr>
              <a:defRPr/>
            </a:pPr>
            <a:fld id="{1621A490-B718-482A-9F4F-71535322951A}" type="slidenum">
              <a:rPr lang="en-US" smtClean="0"/>
              <a:pPr>
                <a:defRPr/>
              </a:pPr>
              <a:t>29</a:t>
            </a:fld>
            <a:endParaRPr lang="en-US">
              <a:solidFill>
                <a:schemeClr val="tx1"/>
              </a:solidFill>
            </a:endParaRPr>
          </a:p>
        </p:txBody>
      </p:sp>
      <p:sp>
        <p:nvSpPr>
          <p:cNvPr id="5" name="Title 1">
            <a:extLst>
              <a:ext uri="{FF2B5EF4-FFF2-40B4-BE49-F238E27FC236}">
                <a16:creationId xmlns:a16="http://schemas.microsoft.com/office/drawing/2014/main" id="{9DA31514-3231-4308-B6AB-27BF263FD268}"/>
              </a:ext>
            </a:extLst>
          </p:cNvPr>
          <p:cNvSpPr txBox="1">
            <a:spLocks/>
          </p:cNvSpPr>
          <p:nvPr/>
        </p:nvSpPr>
        <p:spPr bwMode="auto">
          <a:xfrm>
            <a:off x="395536" y="563869"/>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400" kern="0" dirty="0">
                <a:solidFill>
                  <a:schemeClr val="tx2">
                    <a:lumMod val="75000"/>
                  </a:schemeClr>
                </a:solidFill>
              </a:rPr>
              <a:t>     </a:t>
            </a:r>
            <a:r>
              <a:rPr lang="nl-BE" sz="2000" kern="0" dirty="0">
                <a:solidFill>
                  <a:schemeClr val="accent1"/>
                </a:solidFill>
              </a:rPr>
              <a:t> Action </a:t>
            </a:r>
            <a:r>
              <a:rPr lang="nl-BE" sz="2000" kern="0" dirty="0" err="1">
                <a:solidFill>
                  <a:schemeClr val="accent1"/>
                </a:solidFill>
              </a:rPr>
              <a:t>inscription</a:t>
            </a:r>
            <a:r>
              <a:rPr lang="nl-BE" sz="2000" kern="0" dirty="0">
                <a:solidFill>
                  <a:schemeClr val="accent1"/>
                </a:solidFill>
              </a:rPr>
              <a:t> en </a:t>
            </a:r>
            <a:r>
              <a:rPr lang="nl-BE" sz="2000" kern="0" dirty="0" err="1">
                <a:solidFill>
                  <a:schemeClr val="accent1"/>
                </a:solidFill>
              </a:rPr>
              <a:t>tant</a:t>
            </a:r>
            <a:r>
              <a:rPr lang="nl-BE" sz="2000" kern="0" dirty="0">
                <a:solidFill>
                  <a:schemeClr val="accent1"/>
                </a:solidFill>
              </a:rPr>
              <a:t> </a:t>
            </a:r>
            <a:r>
              <a:rPr lang="nl-BE" sz="2000" kern="0" dirty="0" err="1">
                <a:solidFill>
                  <a:schemeClr val="accent1"/>
                </a:solidFill>
              </a:rPr>
              <a:t>qu’avocat</a:t>
            </a:r>
            <a:endParaRPr lang="nl-BE" sz="2400" kern="0" dirty="0">
              <a:solidFill>
                <a:schemeClr val="accent1"/>
              </a:solidFill>
            </a:endParaRPr>
          </a:p>
        </p:txBody>
      </p:sp>
      <p:sp>
        <p:nvSpPr>
          <p:cNvPr id="6" name="Content Placeholder 2">
            <a:extLst>
              <a:ext uri="{FF2B5EF4-FFF2-40B4-BE49-F238E27FC236}">
                <a16:creationId xmlns:a16="http://schemas.microsoft.com/office/drawing/2014/main" id="{C4670F2E-C526-488A-B21B-D50003A3BF9F}"/>
              </a:ext>
            </a:extLst>
          </p:cNvPr>
          <p:cNvSpPr txBox="1">
            <a:spLocks/>
          </p:cNvSpPr>
          <p:nvPr/>
        </p:nvSpPr>
        <p:spPr bwMode="auto">
          <a:xfrm>
            <a:off x="395536" y="5348329"/>
            <a:ext cx="8435281" cy="18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lgn="just"/>
            <a:r>
              <a:rPr lang="fr-BE" sz="1400" kern="0" dirty="0"/>
              <a:t>Si vous n'avez jamais utilisé e-</a:t>
            </a:r>
            <a:r>
              <a:rPr lang="fr-BE" sz="1400" kern="0" dirty="0" err="1"/>
              <a:t>Deposit</a:t>
            </a:r>
            <a:r>
              <a:rPr lang="fr-BE" sz="1400" kern="0" dirty="0"/>
              <a:t> en tant qu'avocat, vous devez d'abord vous inscrire.</a:t>
            </a:r>
          </a:p>
          <a:p>
            <a:pPr algn="just"/>
            <a:r>
              <a:rPr lang="fr-BE" sz="1400" kern="0" dirty="0"/>
              <a:t>Pour ce faire, vous devez sélectionner l’action «Inscription en tant qu'avocat» sur la page principale en tant que profil «citoyen».</a:t>
            </a:r>
            <a:endParaRPr lang="fr-BE" sz="1600" kern="0" dirty="0"/>
          </a:p>
        </p:txBody>
      </p:sp>
      <p:sp>
        <p:nvSpPr>
          <p:cNvPr id="8" name="Rectangle 7">
            <a:extLst>
              <a:ext uri="{FF2B5EF4-FFF2-40B4-BE49-F238E27FC236}">
                <a16:creationId xmlns:a16="http://schemas.microsoft.com/office/drawing/2014/main" id="{AA608E51-3ACB-4192-A1E9-9FC58EB6416A}"/>
              </a:ext>
            </a:extLst>
          </p:cNvPr>
          <p:cNvSpPr/>
          <p:nvPr/>
        </p:nvSpPr>
        <p:spPr bwMode="auto">
          <a:xfrm>
            <a:off x="6266477" y="4096706"/>
            <a:ext cx="2214864" cy="25587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9" name="Straight Arrow Connector 8">
            <a:extLst>
              <a:ext uri="{FF2B5EF4-FFF2-40B4-BE49-F238E27FC236}">
                <a16:creationId xmlns:a16="http://schemas.microsoft.com/office/drawing/2014/main" id="{B5257D7A-4547-4E3A-8D24-E82590D571A6}"/>
              </a:ext>
            </a:extLst>
          </p:cNvPr>
          <p:cNvCxnSpPr>
            <a:cxnSpLocks/>
          </p:cNvCxnSpPr>
          <p:nvPr/>
        </p:nvCxnSpPr>
        <p:spPr bwMode="auto">
          <a:xfrm flipH="1">
            <a:off x="2771800" y="4224644"/>
            <a:ext cx="3496960" cy="1724636"/>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CCC20F0E-BE61-4C8A-BEAC-95151F63D498}"/>
              </a:ext>
            </a:extLst>
          </p:cNvPr>
          <p:cNvSpPr/>
          <p:nvPr/>
        </p:nvSpPr>
        <p:spPr bwMode="auto">
          <a:xfrm>
            <a:off x="6266477" y="4408117"/>
            <a:ext cx="2214864" cy="25587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4" name="Straight Arrow Connector 13">
            <a:extLst>
              <a:ext uri="{FF2B5EF4-FFF2-40B4-BE49-F238E27FC236}">
                <a16:creationId xmlns:a16="http://schemas.microsoft.com/office/drawing/2014/main" id="{C78AE658-AE96-4DE9-88F3-B09F453B12E4}"/>
              </a:ext>
            </a:extLst>
          </p:cNvPr>
          <p:cNvCxnSpPr>
            <a:cxnSpLocks/>
          </p:cNvCxnSpPr>
          <p:nvPr/>
        </p:nvCxnSpPr>
        <p:spPr bwMode="auto">
          <a:xfrm>
            <a:off x="6266477" y="4663994"/>
            <a:ext cx="0" cy="997254"/>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0" name="Rectangle 9"/>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48349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730786" y="1041360"/>
            <a:ext cx="6865427" cy="4941168"/>
          </a:xfrm>
        </p:spPr>
        <p:txBody>
          <a:bodyPr anchor="ctr"/>
          <a:lstStyle/>
          <a:p>
            <a:pPr marL="342900" lvl="1" indent="0" algn="just">
              <a:spcBef>
                <a:spcPts val="0"/>
              </a:spcBef>
              <a:spcAft>
                <a:spcPts val="450"/>
              </a:spcAft>
            </a:pPr>
            <a:r>
              <a:rPr lang="fr-FR" sz="1800" b="1" dirty="0">
                <a:solidFill>
                  <a:srgbClr val="002060"/>
                </a:solidFill>
              </a:rPr>
              <a:t>Contexte</a:t>
            </a:r>
          </a:p>
          <a:p>
            <a:pPr marL="928688" lvl="2" indent="-285750" algn="just">
              <a:spcBef>
                <a:spcPts val="0"/>
              </a:spcBef>
              <a:spcAft>
                <a:spcPts val="450"/>
              </a:spcAft>
              <a:buFont typeface="Arial" panose="020B0604020202020204" pitchFamily="34" charset="0"/>
              <a:buChar char="•"/>
            </a:pPr>
            <a:r>
              <a:rPr lang="fr-FR" sz="1600" dirty="0">
                <a:solidFill>
                  <a:srgbClr val="4F81BD"/>
                </a:solidFill>
              </a:rPr>
              <a:t>Qu’est-ce que e-</a:t>
            </a:r>
            <a:r>
              <a:rPr lang="fr-FR" sz="1600" dirty="0" err="1">
                <a:solidFill>
                  <a:srgbClr val="4F81BD"/>
                </a:solidFill>
              </a:rPr>
              <a:t>Deposit</a:t>
            </a:r>
            <a:r>
              <a:rPr lang="fr-FR" sz="1600" dirty="0">
                <a:solidFill>
                  <a:srgbClr val="4F81BD"/>
                </a:solidFill>
              </a:rPr>
              <a:t> et dans quel cadre s’inscrit-il ?</a:t>
            </a:r>
          </a:p>
          <a:p>
            <a:pPr marL="928688" lvl="2" indent="-285750" algn="just">
              <a:spcBef>
                <a:spcPts val="0"/>
              </a:spcBef>
              <a:spcAft>
                <a:spcPts val="450"/>
              </a:spcAft>
              <a:buFont typeface="Arial" panose="020B0604020202020204" pitchFamily="34" charset="0"/>
              <a:buChar char="•"/>
            </a:pPr>
            <a:r>
              <a:rPr lang="fr-FR" sz="1600" dirty="0">
                <a:solidFill>
                  <a:srgbClr val="4F81BD"/>
                </a:solidFill>
              </a:rPr>
              <a:t>Aperçu global</a:t>
            </a:r>
          </a:p>
          <a:p>
            <a:pPr marL="928688" lvl="2" indent="-285750" algn="just">
              <a:spcBef>
                <a:spcPts val="0"/>
              </a:spcBef>
              <a:spcAft>
                <a:spcPts val="450"/>
              </a:spcAft>
              <a:buFont typeface="Arial" panose="020B0604020202020204" pitchFamily="34" charset="0"/>
              <a:buChar char="•"/>
            </a:pPr>
            <a:r>
              <a:rPr lang="fr-FR" sz="1600" dirty="0">
                <a:solidFill>
                  <a:srgbClr val="4F81BD"/>
                </a:solidFill>
              </a:rPr>
              <a:t>Quels sont les changements ?</a:t>
            </a:r>
          </a:p>
          <a:p>
            <a:pPr marL="928688" lvl="2" indent="-285750" algn="just">
              <a:spcBef>
                <a:spcPts val="0"/>
              </a:spcBef>
              <a:spcAft>
                <a:spcPts val="450"/>
              </a:spcAft>
              <a:buFont typeface="Arial" panose="020B0604020202020204" pitchFamily="34" charset="0"/>
              <a:buChar char="•"/>
            </a:pPr>
            <a:r>
              <a:rPr lang="fr-FR" sz="1600" dirty="0">
                <a:solidFill>
                  <a:srgbClr val="4F81BD"/>
                </a:solidFill>
              </a:rPr>
              <a:t>Avantages</a:t>
            </a:r>
          </a:p>
          <a:p>
            <a:pPr marL="1347788" lvl="3" indent="-285750" algn="just">
              <a:spcBef>
                <a:spcPts val="0"/>
              </a:spcBef>
              <a:spcAft>
                <a:spcPts val="450"/>
              </a:spcAft>
              <a:buFont typeface="Courier New" panose="02070309020205020404" pitchFamily="49" charset="0"/>
              <a:buChar char="o"/>
            </a:pPr>
            <a:endParaRPr lang="fr-BE" sz="1400" dirty="0">
              <a:solidFill>
                <a:srgbClr val="4F81BD"/>
              </a:solidFill>
            </a:endParaRPr>
          </a:p>
          <a:p>
            <a:pPr marL="900113" lvl="2" indent="-257175" algn="just">
              <a:spcBef>
                <a:spcPts val="0"/>
              </a:spcBef>
              <a:spcAft>
                <a:spcPts val="450"/>
              </a:spcAft>
              <a:buFont typeface="Wingdings" panose="05000000000000000000" pitchFamily="2" charset="2"/>
              <a:buChar char="§"/>
            </a:pPr>
            <a:endParaRPr lang="fr-BE" sz="1600" dirty="0">
              <a:solidFill>
                <a:srgbClr val="002060"/>
              </a:solidFill>
            </a:endParaRPr>
          </a:p>
          <a:p>
            <a:pPr marL="457200" lvl="1" indent="0" algn="just">
              <a:spcBef>
                <a:spcPts val="0"/>
              </a:spcBef>
              <a:spcAft>
                <a:spcPts val="450"/>
              </a:spcAft>
            </a:pPr>
            <a:endParaRPr lang="fr-BE" sz="1600" dirty="0">
              <a:solidFill>
                <a:schemeClr val="accent1"/>
              </a:solidFill>
            </a:endParaRPr>
          </a:p>
          <a:p>
            <a:pPr marL="342900" lvl="1" indent="0" algn="just">
              <a:spcBef>
                <a:spcPts val="0"/>
              </a:spcBef>
              <a:spcAft>
                <a:spcPts val="450"/>
              </a:spcAft>
            </a:pPr>
            <a:endParaRPr lang="fr-BE" sz="1200" b="1" dirty="0">
              <a:solidFill>
                <a:srgbClr val="002060"/>
              </a:solidFill>
            </a:endParaRPr>
          </a:p>
        </p:txBody>
      </p:sp>
      <p:cxnSp>
        <p:nvCxnSpPr>
          <p:cNvPr id="13" name="Straight Connector 12"/>
          <p:cNvCxnSpPr>
            <a:cxnSpLocks/>
            <a:stCxn id="8" idx="0"/>
          </p:cNvCxnSpPr>
          <p:nvPr>
            <p:custDataLst>
              <p:tags r:id="rId2"/>
            </p:custDataLst>
          </p:nvPr>
        </p:nvCxnSpPr>
        <p:spPr bwMode="auto">
          <a:xfrm>
            <a:off x="592976" y="2184360"/>
            <a:ext cx="0" cy="1532672"/>
          </a:xfrm>
          <a:prstGeom prst="line">
            <a:avLst/>
          </a:prstGeom>
          <a:solidFill>
            <a:schemeClr val="accent1"/>
          </a:solidFill>
          <a:ln w="28575" cap="flat" cmpd="sng" algn="ctr">
            <a:solidFill>
              <a:srgbClr val="002060"/>
            </a:solidFill>
            <a:prstDash val="solid"/>
            <a:round/>
            <a:headEnd type="none" w="med" len="med"/>
            <a:tailEnd type="none" w="med" len="med"/>
          </a:ln>
          <a:effectLst/>
        </p:spPr>
      </p:cxnSp>
      <p:sp>
        <p:nvSpPr>
          <p:cNvPr id="4" name="Slide Number Placeholder 3"/>
          <p:cNvSpPr>
            <a:spLocks noGrp="1"/>
          </p:cNvSpPr>
          <p:nvPr>
            <p:ph type="sldNum" sz="quarter" idx="12"/>
            <p:custDataLst>
              <p:tags r:id="rId3"/>
            </p:custDataLst>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3</a:t>
            </a:fld>
            <a:endParaRPr lang="en-US">
              <a:solidFill>
                <a:prstClr val="white"/>
              </a:solidFill>
            </a:endParaRPr>
          </a:p>
        </p:txBody>
      </p:sp>
      <p:sp>
        <p:nvSpPr>
          <p:cNvPr id="8" name="TextBox 7"/>
          <p:cNvSpPr txBox="1"/>
          <p:nvPr>
            <p:custDataLst>
              <p:tags r:id="rId4"/>
            </p:custDataLst>
          </p:nvPr>
        </p:nvSpPr>
        <p:spPr>
          <a:xfrm>
            <a:off x="426702" y="2184360"/>
            <a:ext cx="332548" cy="401479"/>
          </a:xfrm>
          <a:prstGeom prst="roundRect">
            <a:avLst/>
          </a:prstGeom>
          <a:solidFill>
            <a:srgbClr val="002060"/>
          </a:solidFill>
        </p:spPr>
        <p:txBody>
          <a:bodyPr wrap="square" rtlCol="0" anchor="ctr">
            <a:spAutoFit/>
          </a:bodyPr>
          <a:lstStyle/>
          <a:p>
            <a:pPr algn="ctr" eaLnBrk="0" fontAlgn="base" hangingPunct="0">
              <a:spcBef>
                <a:spcPct val="0"/>
              </a:spcBef>
              <a:spcAft>
                <a:spcPct val="0"/>
              </a:spcAft>
              <a:defRPr/>
            </a:pPr>
            <a:r>
              <a:rPr lang="fr-FR" sz="1800" b="1">
                <a:solidFill>
                  <a:prstClr val="white"/>
                </a:solidFill>
              </a:rPr>
              <a:t>1</a:t>
            </a:r>
          </a:p>
        </p:txBody>
      </p:sp>
      <p:sp>
        <p:nvSpPr>
          <p:cNvPr id="11" name="Titel 1">
            <a:extLst>
              <a:ext uri="{FF2B5EF4-FFF2-40B4-BE49-F238E27FC236}">
                <a16:creationId xmlns:a16="http://schemas.microsoft.com/office/drawing/2014/main" id="{D9BA9AA8-FC59-4EC7-BBA8-6BA79ED4A8FE}"/>
              </a:ext>
            </a:extLst>
          </p:cNvPr>
          <p:cNvSpPr>
            <a:spLocks noGrp="1"/>
          </p:cNvSpPr>
          <p:nvPr>
            <p:ph type="title"/>
          </p:nvPr>
        </p:nvSpPr>
        <p:spPr>
          <a:xfrm>
            <a:off x="398238" y="760233"/>
            <a:ext cx="8305800" cy="1143000"/>
          </a:xfrm>
        </p:spPr>
        <p:txBody>
          <a:bodyPr/>
          <a:lstStyle/>
          <a:p>
            <a:r>
              <a:rPr lang="fr-FR" sz="2400">
                <a:solidFill>
                  <a:srgbClr val="002060"/>
                </a:solidFill>
              </a:rPr>
              <a:t>Contenu</a:t>
            </a:r>
          </a:p>
        </p:txBody>
      </p:sp>
      <p:sp>
        <p:nvSpPr>
          <p:cNvPr id="7" name="Rectangle 6"/>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123772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BFFC39-3006-4B1B-A082-33D91520D35C}"/>
              </a:ext>
            </a:extLst>
          </p:cNvPr>
          <p:cNvPicPr>
            <a:picLocks noChangeAspect="1"/>
          </p:cNvPicPr>
          <p:nvPr/>
        </p:nvPicPr>
        <p:blipFill rotWithShape="1">
          <a:blip r:embed="rId2"/>
          <a:srcRect l="1963" t="8965"/>
          <a:stretch/>
        </p:blipFill>
        <p:spPr>
          <a:xfrm>
            <a:off x="395536" y="1542203"/>
            <a:ext cx="8424936" cy="3753365"/>
          </a:xfrm>
          <a:prstGeom prst="rect">
            <a:avLst/>
          </a:prstGeom>
        </p:spPr>
      </p:pic>
      <p:sp>
        <p:nvSpPr>
          <p:cNvPr id="4" name="Slide Number Placeholder 3">
            <a:extLst>
              <a:ext uri="{FF2B5EF4-FFF2-40B4-BE49-F238E27FC236}">
                <a16:creationId xmlns:a16="http://schemas.microsoft.com/office/drawing/2014/main" id="{DEDF8677-083A-49B5-BB9A-68B607006C6D}"/>
              </a:ext>
            </a:extLst>
          </p:cNvPr>
          <p:cNvSpPr>
            <a:spLocks noGrp="1"/>
          </p:cNvSpPr>
          <p:nvPr>
            <p:ph type="sldNum" sz="quarter" idx="12"/>
          </p:nvPr>
        </p:nvSpPr>
        <p:spPr/>
        <p:txBody>
          <a:bodyPr/>
          <a:lstStyle/>
          <a:p>
            <a:pPr>
              <a:defRPr/>
            </a:pPr>
            <a:fld id="{1621A490-B718-482A-9F4F-71535322951A}" type="slidenum">
              <a:rPr lang="en-US" smtClean="0"/>
              <a:pPr>
                <a:defRPr/>
              </a:pPr>
              <a:t>30</a:t>
            </a:fld>
            <a:endParaRPr lang="en-US">
              <a:solidFill>
                <a:schemeClr val="tx1"/>
              </a:solidFill>
            </a:endParaRPr>
          </a:p>
        </p:txBody>
      </p:sp>
      <p:sp>
        <p:nvSpPr>
          <p:cNvPr id="6" name="Content Placeholder 2">
            <a:extLst>
              <a:ext uri="{FF2B5EF4-FFF2-40B4-BE49-F238E27FC236}">
                <a16:creationId xmlns:a16="http://schemas.microsoft.com/office/drawing/2014/main" id="{C4670F2E-C526-488A-B21B-D50003A3BF9F}"/>
              </a:ext>
            </a:extLst>
          </p:cNvPr>
          <p:cNvSpPr txBox="1">
            <a:spLocks/>
          </p:cNvSpPr>
          <p:nvPr/>
        </p:nvSpPr>
        <p:spPr bwMode="auto">
          <a:xfrm>
            <a:off x="399937" y="4985791"/>
            <a:ext cx="8435281" cy="18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lgn="just"/>
            <a:endParaRPr lang="fr-BE" sz="1400" kern="0" dirty="0"/>
          </a:p>
          <a:p>
            <a:pPr algn="just">
              <a:buFont typeface="Arial" panose="020B0604020202020204" pitchFamily="34" charset="0"/>
              <a:buChar char="•"/>
            </a:pPr>
            <a:r>
              <a:rPr lang="fr-BE" sz="1600" kern="0" dirty="0"/>
              <a:t>Ensuite, vous devez sélectionner votre barreau et entrer votre 'UUID', ID d'avocat. C'est le code rouge qui se trouve sur votre carte d’avocat.</a:t>
            </a:r>
          </a:p>
          <a:p>
            <a:pPr algn="just">
              <a:buFont typeface="Arial" panose="020B0604020202020204" pitchFamily="34" charset="0"/>
              <a:buChar char="•"/>
            </a:pPr>
            <a:r>
              <a:rPr lang="fr-BE" sz="1600" kern="0" dirty="0"/>
              <a:t>Puis cliquez sur le bouton 'valider'.</a:t>
            </a:r>
          </a:p>
        </p:txBody>
      </p:sp>
      <p:sp>
        <p:nvSpPr>
          <p:cNvPr id="8" name="Rectangle 7">
            <a:extLst>
              <a:ext uri="{FF2B5EF4-FFF2-40B4-BE49-F238E27FC236}">
                <a16:creationId xmlns:a16="http://schemas.microsoft.com/office/drawing/2014/main" id="{AA608E51-3ACB-4192-A1E9-9FC58EB6416A}"/>
              </a:ext>
            </a:extLst>
          </p:cNvPr>
          <p:cNvSpPr/>
          <p:nvPr/>
        </p:nvSpPr>
        <p:spPr bwMode="auto">
          <a:xfrm>
            <a:off x="5148064" y="3240479"/>
            <a:ext cx="3168352" cy="44439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9" name="Straight Arrow Connector 8">
            <a:extLst>
              <a:ext uri="{FF2B5EF4-FFF2-40B4-BE49-F238E27FC236}">
                <a16:creationId xmlns:a16="http://schemas.microsoft.com/office/drawing/2014/main" id="{B5257D7A-4547-4E3A-8D24-E82590D571A6}"/>
              </a:ext>
            </a:extLst>
          </p:cNvPr>
          <p:cNvCxnSpPr>
            <a:cxnSpLocks/>
          </p:cNvCxnSpPr>
          <p:nvPr/>
        </p:nvCxnSpPr>
        <p:spPr bwMode="auto">
          <a:xfrm flipH="1">
            <a:off x="2990025" y="3684877"/>
            <a:ext cx="2158039" cy="1646793"/>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CCC20F0E-BE61-4C8A-BEAC-95151F63D498}"/>
              </a:ext>
            </a:extLst>
          </p:cNvPr>
          <p:cNvSpPr/>
          <p:nvPr/>
        </p:nvSpPr>
        <p:spPr bwMode="auto">
          <a:xfrm>
            <a:off x="5221023" y="3755593"/>
            <a:ext cx="2214864" cy="53750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4" name="Straight Arrow Connector 13">
            <a:extLst>
              <a:ext uri="{FF2B5EF4-FFF2-40B4-BE49-F238E27FC236}">
                <a16:creationId xmlns:a16="http://schemas.microsoft.com/office/drawing/2014/main" id="{C78AE658-AE96-4DE9-88F3-B09F453B12E4}"/>
              </a:ext>
            </a:extLst>
          </p:cNvPr>
          <p:cNvCxnSpPr>
            <a:cxnSpLocks/>
          </p:cNvCxnSpPr>
          <p:nvPr/>
        </p:nvCxnSpPr>
        <p:spPr bwMode="auto">
          <a:xfrm>
            <a:off x="6300192" y="4293096"/>
            <a:ext cx="0" cy="1005445"/>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sp>
        <p:nvSpPr>
          <p:cNvPr id="10" name="Title 1">
            <a:extLst>
              <a:ext uri="{FF2B5EF4-FFF2-40B4-BE49-F238E27FC236}">
                <a16:creationId xmlns:a16="http://schemas.microsoft.com/office/drawing/2014/main" id="{940062E5-C9A8-4F56-97C2-D99F4915509E}"/>
              </a:ext>
            </a:extLst>
          </p:cNvPr>
          <p:cNvSpPr txBox="1">
            <a:spLocks/>
          </p:cNvSpPr>
          <p:nvPr/>
        </p:nvSpPr>
        <p:spPr bwMode="auto">
          <a:xfrm>
            <a:off x="395536" y="563869"/>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400" kern="0" dirty="0">
                <a:solidFill>
                  <a:schemeClr val="tx2">
                    <a:lumMod val="75000"/>
                  </a:schemeClr>
                </a:solidFill>
              </a:rPr>
              <a:t>     </a:t>
            </a:r>
            <a:r>
              <a:rPr lang="nl-BE" sz="2000" kern="0" dirty="0">
                <a:solidFill>
                  <a:schemeClr val="accent1"/>
                </a:solidFill>
              </a:rPr>
              <a:t> Action </a:t>
            </a:r>
            <a:r>
              <a:rPr lang="nl-BE" sz="2000" kern="0" dirty="0" err="1">
                <a:solidFill>
                  <a:schemeClr val="accent1"/>
                </a:solidFill>
              </a:rPr>
              <a:t>inscription</a:t>
            </a:r>
            <a:r>
              <a:rPr lang="nl-BE" sz="2000" kern="0" dirty="0">
                <a:solidFill>
                  <a:schemeClr val="accent1"/>
                </a:solidFill>
              </a:rPr>
              <a:t> en </a:t>
            </a:r>
            <a:r>
              <a:rPr lang="nl-BE" sz="2000" kern="0" dirty="0" err="1">
                <a:solidFill>
                  <a:schemeClr val="accent1"/>
                </a:solidFill>
              </a:rPr>
              <a:t>tant</a:t>
            </a:r>
            <a:r>
              <a:rPr lang="nl-BE" sz="2000" kern="0" dirty="0">
                <a:solidFill>
                  <a:schemeClr val="accent1"/>
                </a:solidFill>
              </a:rPr>
              <a:t> </a:t>
            </a:r>
            <a:r>
              <a:rPr lang="nl-BE" sz="2000" kern="0" dirty="0" err="1">
                <a:solidFill>
                  <a:schemeClr val="accent1"/>
                </a:solidFill>
              </a:rPr>
              <a:t>qu’avocat</a:t>
            </a:r>
            <a:endParaRPr lang="nl-BE" sz="2400" kern="0" dirty="0">
              <a:solidFill>
                <a:schemeClr val="accent1"/>
              </a:solidFill>
            </a:endParaRPr>
          </a:p>
        </p:txBody>
      </p:sp>
      <p:sp>
        <p:nvSpPr>
          <p:cNvPr id="11" name="Rectangle 10"/>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4160992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9955"/>
          <a:stretch/>
        </p:blipFill>
        <p:spPr>
          <a:xfrm>
            <a:off x="539552" y="1389881"/>
            <a:ext cx="7776864" cy="3006622"/>
          </a:xfrm>
          <a:prstGeom prst="rect">
            <a:avLst/>
          </a:prstGeom>
        </p:spPr>
      </p:pic>
      <p:sp>
        <p:nvSpPr>
          <p:cNvPr id="7" name="Content Placeholder 2"/>
          <p:cNvSpPr>
            <a:spLocks noGrp="1"/>
          </p:cNvSpPr>
          <p:nvPr>
            <p:ph idx="1"/>
          </p:nvPr>
        </p:nvSpPr>
        <p:spPr>
          <a:xfrm>
            <a:off x="347813" y="4233546"/>
            <a:ext cx="8435281" cy="1682210"/>
          </a:xfrm>
        </p:spPr>
        <p:txBody>
          <a:bodyPr>
            <a:normAutofit fontScale="92500" lnSpcReduction="10000"/>
          </a:bodyPr>
          <a:lstStyle/>
          <a:p>
            <a:pPr algn="just"/>
            <a:endParaRPr lang="fr-BE" sz="1600" dirty="0"/>
          </a:p>
          <a:p>
            <a:pPr algn="just">
              <a:buFont typeface="Arial" panose="020B0604020202020204" pitchFamily="34" charset="0"/>
              <a:buChar char="•"/>
            </a:pPr>
            <a:r>
              <a:rPr lang="fr-FR" sz="1600" dirty="0"/>
              <a:t>Si vous voulez déposer une conclusion, un dossier de pièces ou une lettre par e-</a:t>
            </a:r>
            <a:r>
              <a:rPr lang="fr-FR" sz="1600" dirty="0" err="1"/>
              <a:t>Deposit</a:t>
            </a:r>
            <a:r>
              <a:rPr lang="fr-FR" sz="1600" dirty="0"/>
              <a:t>, vous devez :</a:t>
            </a:r>
          </a:p>
          <a:p>
            <a:pPr lvl="1" algn="just">
              <a:buFont typeface="Courier New" panose="02070309020205020404" pitchFamily="49" charset="0"/>
              <a:buChar char="o"/>
            </a:pPr>
            <a:r>
              <a:rPr lang="fr-FR" sz="1400" dirty="0"/>
              <a:t>sélectionner la catégorie ‘documents pour une affaire’</a:t>
            </a:r>
          </a:p>
          <a:p>
            <a:pPr lvl="1" algn="just">
              <a:buFont typeface="Courier New" panose="02070309020205020404" pitchFamily="49" charset="0"/>
              <a:buChar char="o"/>
            </a:pPr>
            <a:r>
              <a:rPr lang="fr-FR" sz="1400" dirty="0"/>
              <a:t>sélectionner le profil 'citoyen', 'collaborateur' ou 'avocat'</a:t>
            </a:r>
          </a:p>
          <a:p>
            <a:pPr lvl="1" algn="just">
              <a:buFont typeface="Courier New" panose="02070309020205020404" pitchFamily="49" charset="0"/>
              <a:buChar char="o"/>
            </a:pPr>
            <a:r>
              <a:rPr lang="fr-FR" sz="1400" dirty="0"/>
              <a:t>sélectionner ‘déposer des documents’ comme action</a:t>
            </a:r>
          </a:p>
          <a:p>
            <a:pPr algn="just">
              <a:buFont typeface="Arial" panose="020B0604020202020204" pitchFamily="34" charset="0"/>
              <a:buChar char="•"/>
            </a:pPr>
            <a:r>
              <a:rPr lang="fr-FR" sz="1600" dirty="0"/>
              <a:t>Cliquez ensuite sur le bouton </a:t>
            </a:r>
          </a:p>
        </p:txBody>
      </p:sp>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31</a:t>
            </a:fld>
            <a:endParaRPr lang="en-US"/>
          </a:p>
        </p:txBody>
      </p:sp>
      <p:sp>
        <p:nvSpPr>
          <p:cNvPr id="9" name="Title 1">
            <a:extLst>
              <a:ext uri="{FF2B5EF4-FFF2-40B4-BE49-F238E27FC236}">
                <a16:creationId xmlns:a16="http://schemas.microsoft.com/office/drawing/2014/main" id="{96158D87-4648-4658-8630-579E0DEF85F3}"/>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Action : Déposer des documents dans une affaire</a:t>
            </a:r>
          </a:p>
        </p:txBody>
      </p:sp>
      <p:sp>
        <p:nvSpPr>
          <p:cNvPr id="11" name="Rectangle 10">
            <a:extLst>
              <a:ext uri="{FF2B5EF4-FFF2-40B4-BE49-F238E27FC236}">
                <a16:creationId xmlns:a16="http://schemas.microsoft.com/office/drawing/2014/main" id="{8946A400-150A-47E4-A2D8-164C7B7FBE8F}"/>
              </a:ext>
            </a:extLst>
          </p:cNvPr>
          <p:cNvSpPr/>
          <p:nvPr/>
        </p:nvSpPr>
        <p:spPr bwMode="auto">
          <a:xfrm>
            <a:off x="4139951" y="2492448"/>
            <a:ext cx="4176465" cy="27754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7" name="Straight Arrow Connector 16">
            <a:extLst>
              <a:ext uri="{FF2B5EF4-FFF2-40B4-BE49-F238E27FC236}">
                <a16:creationId xmlns:a16="http://schemas.microsoft.com/office/drawing/2014/main" id="{8136CC87-C4F0-483C-A823-3D9AFA9595A9}"/>
              </a:ext>
            </a:extLst>
          </p:cNvPr>
          <p:cNvCxnSpPr>
            <a:cxnSpLocks/>
          </p:cNvCxnSpPr>
          <p:nvPr/>
        </p:nvCxnSpPr>
        <p:spPr bwMode="auto">
          <a:xfrm flipH="1">
            <a:off x="5076056" y="2769988"/>
            <a:ext cx="1080121" cy="267523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pic>
        <p:nvPicPr>
          <p:cNvPr id="19" name="Picture 18">
            <a:extLst>
              <a:ext uri="{FF2B5EF4-FFF2-40B4-BE49-F238E27FC236}">
                <a16:creationId xmlns:a16="http://schemas.microsoft.com/office/drawing/2014/main" id="{2CF5975A-9C10-491F-A9ED-20BF771D3476}"/>
              </a:ext>
            </a:extLst>
          </p:cNvPr>
          <p:cNvPicPr>
            <a:picLocks noChangeAspect="1"/>
          </p:cNvPicPr>
          <p:nvPr/>
        </p:nvPicPr>
        <p:blipFill rotWithShape="1">
          <a:blip r:embed="rId3"/>
          <a:srcRect l="88060" t="67855" r="4309" b="21889"/>
          <a:stretch/>
        </p:blipFill>
        <p:spPr>
          <a:xfrm>
            <a:off x="3347864" y="5632599"/>
            <a:ext cx="665685" cy="283157"/>
          </a:xfrm>
          <a:prstGeom prst="rect">
            <a:avLst/>
          </a:prstGeom>
        </p:spPr>
      </p:pic>
      <p:sp>
        <p:nvSpPr>
          <p:cNvPr id="10" name="Rectangle 9"/>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240726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74AC67-EFE9-4B48-A406-7F4FD7FA21DC}"/>
              </a:ext>
            </a:extLst>
          </p:cNvPr>
          <p:cNvPicPr>
            <a:picLocks noChangeAspect="1"/>
          </p:cNvPicPr>
          <p:nvPr/>
        </p:nvPicPr>
        <p:blipFill>
          <a:blip r:embed="rId2"/>
          <a:stretch>
            <a:fillRect/>
          </a:stretch>
        </p:blipFill>
        <p:spPr>
          <a:xfrm>
            <a:off x="1456590" y="1439564"/>
            <a:ext cx="6210433" cy="3978871"/>
          </a:xfrm>
          <a:prstGeom prst="rect">
            <a:avLst/>
          </a:prstGeom>
        </p:spPr>
      </p:pic>
      <p:sp>
        <p:nvSpPr>
          <p:cNvPr id="3" name="Content Placeholder 2">
            <a:extLst>
              <a:ext uri="{FF2B5EF4-FFF2-40B4-BE49-F238E27FC236}">
                <a16:creationId xmlns:a16="http://schemas.microsoft.com/office/drawing/2014/main" id="{A3F13C55-4C52-4C04-9B44-512A7346F1C3}"/>
              </a:ext>
            </a:extLst>
          </p:cNvPr>
          <p:cNvSpPr>
            <a:spLocks noGrp="1"/>
          </p:cNvSpPr>
          <p:nvPr>
            <p:ph idx="1"/>
          </p:nvPr>
        </p:nvSpPr>
        <p:spPr>
          <a:xfrm>
            <a:off x="383680" y="5369361"/>
            <a:ext cx="8305800" cy="871060"/>
          </a:xfrm>
        </p:spPr>
        <p:txBody>
          <a:bodyPr>
            <a:normAutofit fontScale="92500" lnSpcReduction="10000"/>
          </a:bodyPr>
          <a:lstStyle/>
          <a:p>
            <a:pPr>
              <a:buFont typeface="Arial" panose="020B0604020202020204" pitchFamily="34" charset="0"/>
              <a:buChar char="•"/>
            </a:pPr>
            <a:r>
              <a:rPr lang="fr-FR" sz="1400" dirty="0">
                <a:solidFill>
                  <a:prstClr val="black"/>
                </a:solidFill>
              </a:rPr>
              <a:t>Après avoir choisi votre profil et l'action </a:t>
            </a:r>
            <a:r>
              <a:rPr lang="fr-FR" sz="1400" b="1" dirty="0">
                <a:solidFill>
                  <a:prstClr val="black"/>
                </a:solidFill>
              </a:rPr>
              <a:t>‘déposer des documents'</a:t>
            </a:r>
            <a:r>
              <a:rPr lang="fr-FR" sz="1400" dirty="0">
                <a:solidFill>
                  <a:prstClr val="black"/>
                </a:solidFill>
              </a:rPr>
              <a:t>, vous devez introduire </a:t>
            </a:r>
            <a:r>
              <a:rPr lang="fr-FR" sz="1400" b="1" dirty="0">
                <a:solidFill>
                  <a:prstClr val="black"/>
                </a:solidFill>
              </a:rPr>
              <a:t>le type et la localisation de l'instance</a:t>
            </a:r>
            <a:r>
              <a:rPr lang="fr-FR" sz="1400" dirty="0">
                <a:solidFill>
                  <a:prstClr val="black"/>
                </a:solidFill>
              </a:rPr>
              <a:t> ainsi que </a:t>
            </a:r>
            <a:r>
              <a:rPr lang="fr-FR" sz="1400" b="1" dirty="0">
                <a:solidFill>
                  <a:prstClr val="black"/>
                </a:solidFill>
              </a:rPr>
              <a:t>le numéro de rôle</a:t>
            </a:r>
            <a:r>
              <a:rPr lang="fr-FR" sz="1400" dirty="0">
                <a:solidFill>
                  <a:prstClr val="black"/>
                </a:solidFill>
              </a:rPr>
              <a:t> de l'affaire dans le cadre de laquelle vous souhaitez déposer un document.</a:t>
            </a:r>
          </a:p>
          <a:p>
            <a:pPr>
              <a:buFont typeface="Arial" panose="020B0604020202020204" pitchFamily="34" charset="0"/>
              <a:buChar char="•"/>
            </a:pPr>
            <a:r>
              <a:rPr lang="fr-FR" sz="1400" dirty="0">
                <a:solidFill>
                  <a:prstClr val="black"/>
                </a:solidFill>
              </a:rPr>
              <a:t>Ensuite, sélectionnez sous le titre 'Activité' </a:t>
            </a:r>
            <a:r>
              <a:rPr lang="fr-FR" sz="1400" b="1" dirty="0">
                <a:solidFill>
                  <a:prstClr val="black"/>
                </a:solidFill>
              </a:rPr>
              <a:t>le type de document</a:t>
            </a:r>
            <a:r>
              <a:rPr lang="fr-FR" sz="1400" dirty="0">
                <a:solidFill>
                  <a:prstClr val="black"/>
                </a:solidFill>
              </a:rPr>
              <a:t> que vous souhaitez déposer. </a:t>
            </a:r>
          </a:p>
        </p:txBody>
      </p:sp>
      <p:sp>
        <p:nvSpPr>
          <p:cNvPr id="4" name="Slide Number Placeholder 3">
            <a:extLst>
              <a:ext uri="{FF2B5EF4-FFF2-40B4-BE49-F238E27FC236}">
                <a16:creationId xmlns:a16="http://schemas.microsoft.com/office/drawing/2014/main" id="{F05903F7-D389-4F1F-96EF-A3F7006B9064}"/>
              </a:ext>
            </a:extLst>
          </p:cNvPr>
          <p:cNvSpPr>
            <a:spLocks noGrp="1"/>
          </p:cNvSpPr>
          <p:nvPr>
            <p:ph type="sldNum" sz="quarter" idx="12"/>
          </p:nvPr>
        </p:nvSpPr>
        <p:spPr/>
        <p:txBody>
          <a:bodyPr/>
          <a:lstStyle/>
          <a:p>
            <a:pPr>
              <a:defRPr/>
            </a:pPr>
            <a:fld id="{1621A490-B718-482A-9F4F-71535322951A}" type="slidenum">
              <a:rPr lang="en-US" smtClean="0"/>
              <a:pPr>
                <a:defRPr/>
              </a:pPr>
              <a:t>32</a:t>
            </a:fld>
            <a:endParaRPr lang="en-US"/>
          </a:p>
        </p:txBody>
      </p:sp>
      <p:sp>
        <p:nvSpPr>
          <p:cNvPr id="6" name="Rectangle 5">
            <a:extLst>
              <a:ext uri="{FF2B5EF4-FFF2-40B4-BE49-F238E27FC236}">
                <a16:creationId xmlns:a16="http://schemas.microsoft.com/office/drawing/2014/main" id="{AD67C39E-79E7-4240-99F0-3C9D77E26B3B}"/>
              </a:ext>
            </a:extLst>
          </p:cNvPr>
          <p:cNvSpPr/>
          <p:nvPr/>
        </p:nvSpPr>
        <p:spPr bwMode="auto">
          <a:xfrm>
            <a:off x="3347864" y="2539785"/>
            <a:ext cx="4392488" cy="76076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7" name="Straight Arrow Connector 6">
            <a:extLst>
              <a:ext uri="{FF2B5EF4-FFF2-40B4-BE49-F238E27FC236}">
                <a16:creationId xmlns:a16="http://schemas.microsoft.com/office/drawing/2014/main" id="{E6BA6470-9651-4D01-AEC9-15E016D58E98}"/>
              </a:ext>
            </a:extLst>
          </p:cNvPr>
          <p:cNvCxnSpPr>
            <a:cxnSpLocks/>
          </p:cNvCxnSpPr>
          <p:nvPr/>
        </p:nvCxnSpPr>
        <p:spPr bwMode="auto">
          <a:xfrm flipV="1">
            <a:off x="2267744" y="3255707"/>
            <a:ext cx="1008112" cy="2377881"/>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FFF19A5A-D537-4557-9CFF-21501047D688}"/>
              </a:ext>
            </a:extLst>
          </p:cNvPr>
          <p:cNvCxnSpPr>
            <a:cxnSpLocks/>
          </p:cNvCxnSpPr>
          <p:nvPr/>
        </p:nvCxnSpPr>
        <p:spPr bwMode="auto">
          <a:xfrm flipV="1">
            <a:off x="4459661" y="5334764"/>
            <a:ext cx="0" cy="61451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C07E47EB-F153-449D-B353-E8D354330D18}"/>
              </a:ext>
            </a:extLst>
          </p:cNvPr>
          <p:cNvSpPr/>
          <p:nvPr/>
        </p:nvSpPr>
        <p:spPr bwMode="auto">
          <a:xfrm>
            <a:off x="3347864" y="4495537"/>
            <a:ext cx="4392488" cy="78655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3" name="Title 1">
            <a:extLst>
              <a:ext uri="{FF2B5EF4-FFF2-40B4-BE49-F238E27FC236}">
                <a16:creationId xmlns:a16="http://schemas.microsoft.com/office/drawing/2014/main" id="{F6CE13DE-D01E-4096-9686-8BA3F6D550F7}"/>
              </a:ext>
            </a:extLst>
          </p:cNvPr>
          <p:cNvSpPr txBox="1">
            <a:spLocks/>
          </p:cNvSpPr>
          <p:nvPr/>
        </p:nvSpPr>
        <p:spPr bwMode="auto">
          <a:xfrm>
            <a:off x="408907" y="680111"/>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Action Déposer des documents dans une affaire' – Sélection de l'affaire</a:t>
            </a:r>
          </a:p>
        </p:txBody>
      </p:sp>
      <p:sp>
        <p:nvSpPr>
          <p:cNvPr id="14" name="Rectangle 13">
            <a:extLst>
              <a:ext uri="{FF2B5EF4-FFF2-40B4-BE49-F238E27FC236}">
                <a16:creationId xmlns:a16="http://schemas.microsoft.com/office/drawing/2014/main" id="{DF2C23FE-0C3D-4A19-97C3-66B1F8D00AA6}"/>
              </a:ext>
            </a:extLst>
          </p:cNvPr>
          <p:cNvSpPr/>
          <p:nvPr/>
        </p:nvSpPr>
        <p:spPr bwMode="auto">
          <a:xfrm>
            <a:off x="3347864" y="3349644"/>
            <a:ext cx="4392488" cy="59911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6" name="Straight Arrow Connector 15">
            <a:extLst>
              <a:ext uri="{FF2B5EF4-FFF2-40B4-BE49-F238E27FC236}">
                <a16:creationId xmlns:a16="http://schemas.microsoft.com/office/drawing/2014/main" id="{BD0D42ED-1CF1-497B-832B-E0EB2D47D414}"/>
              </a:ext>
            </a:extLst>
          </p:cNvPr>
          <p:cNvCxnSpPr>
            <a:cxnSpLocks/>
          </p:cNvCxnSpPr>
          <p:nvPr/>
        </p:nvCxnSpPr>
        <p:spPr bwMode="auto">
          <a:xfrm flipV="1">
            <a:off x="3563889" y="4036030"/>
            <a:ext cx="0" cy="158740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5" name="Rectangle 14"/>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3260291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981AA54-DFB7-43B6-938A-6889016503EC}"/>
              </a:ext>
            </a:extLst>
          </p:cNvPr>
          <p:cNvPicPr>
            <a:picLocks noChangeAspect="1"/>
          </p:cNvPicPr>
          <p:nvPr/>
        </p:nvPicPr>
        <p:blipFill>
          <a:blip r:embed="rId2"/>
          <a:stretch>
            <a:fillRect/>
          </a:stretch>
        </p:blipFill>
        <p:spPr>
          <a:xfrm>
            <a:off x="1467448" y="1525677"/>
            <a:ext cx="5995730" cy="3841316"/>
          </a:xfrm>
          <a:prstGeom prst="rect">
            <a:avLst/>
          </a:prstGeom>
        </p:spPr>
      </p:pic>
      <p:sp>
        <p:nvSpPr>
          <p:cNvPr id="3" name="Content Placeholder 2">
            <a:extLst>
              <a:ext uri="{FF2B5EF4-FFF2-40B4-BE49-F238E27FC236}">
                <a16:creationId xmlns:a16="http://schemas.microsoft.com/office/drawing/2014/main" id="{A3F13C55-4C52-4C04-9B44-512A7346F1C3}"/>
              </a:ext>
            </a:extLst>
          </p:cNvPr>
          <p:cNvSpPr>
            <a:spLocks noGrp="1"/>
          </p:cNvSpPr>
          <p:nvPr>
            <p:ph idx="1"/>
          </p:nvPr>
        </p:nvSpPr>
        <p:spPr>
          <a:xfrm>
            <a:off x="457200" y="5301140"/>
            <a:ext cx="8305800" cy="871060"/>
          </a:xfrm>
        </p:spPr>
        <p:txBody>
          <a:bodyPr>
            <a:normAutofit/>
          </a:bodyPr>
          <a:lstStyle/>
          <a:p>
            <a:pPr>
              <a:buFont typeface="Arial" panose="020B0604020202020204" pitchFamily="34" charset="0"/>
              <a:buChar char="•"/>
            </a:pPr>
            <a:r>
              <a:rPr lang="fr-FR" sz="1400">
                <a:solidFill>
                  <a:prstClr val="black"/>
                </a:solidFill>
              </a:rPr>
              <a:t>Après avoir sélectionné le </a:t>
            </a:r>
            <a:r>
              <a:rPr lang="fr-FR" sz="1400" b="1">
                <a:solidFill>
                  <a:prstClr val="black"/>
                </a:solidFill>
              </a:rPr>
              <a:t>type de document</a:t>
            </a:r>
            <a:r>
              <a:rPr lang="fr-FR" sz="1400">
                <a:solidFill>
                  <a:prstClr val="black"/>
                </a:solidFill>
              </a:rPr>
              <a:t> que vous souhaitez déposer, cliquez sur  </a:t>
            </a:r>
          </a:p>
        </p:txBody>
      </p:sp>
      <p:sp>
        <p:nvSpPr>
          <p:cNvPr id="4" name="Slide Number Placeholder 3">
            <a:extLst>
              <a:ext uri="{FF2B5EF4-FFF2-40B4-BE49-F238E27FC236}">
                <a16:creationId xmlns:a16="http://schemas.microsoft.com/office/drawing/2014/main" id="{F05903F7-D389-4F1F-96EF-A3F7006B9064}"/>
              </a:ext>
            </a:extLst>
          </p:cNvPr>
          <p:cNvSpPr>
            <a:spLocks noGrp="1"/>
          </p:cNvSpPr>
          <p:nvPr>
            <p:ph type="sldNum" sz="quarter" idx="12"/>
          </p:nvPr>
        </p:nvSpPr>
        <p:spPr/>
        <p:txBody>
          <a:bodyPr/>
          <a:lstStyle/>
          <a:p>
            <a:pPr>
              <a:defRPr/>
            </a:pPr>
            <a:fld id="{1621A490-B718-482A-9F4F-71535322951A}" type="slidenum">
              <a:rPr lang="en-US" smtClean="0"/>
              <a:pPr>
                <a:defRPr/>
              </a:pPr>
              <a:t>33</a:t>
            </a:fld>
            <a:endParaRPr lang="en-US"/>
          </a:p>
        </p:txBody>
      </p:sp>
      <p:cxnSp>
        <p:nvCxnSpPr>
          <p:cNvPr id="12" name="Straight Arrow Connector 11">
            <a:extLst>
              <a:ext uri="{FF2B5EF4-FFF2-40B4-BE49-F238E27FC236}">
                <a16:creationId xmlns:a16="http://schemas.microsoft.com/office/drawing/2014/main" id="{FFF19A5A-D537-4557-9CFF-21501047D688}"/>
              </a:ext>
            </a:extLst>
          </p:cNvPr>
          <p:cNvCxnSpPr>
            <a:cxnSpLocks/>
          </p:cNvCxnSpPr>
          <p:nvPr/>
        </p:nvCxnSpPr>
        <p:spPr bwMode="auto">
          <a:xfrm flipH="1">
            <a:off x="3275858" y="5236028"/>
            <a:ext cx="144014" cy="15527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C07E47EB-F153-449D-B353-E8D354330D18}"/>
              </a:ext>
            </a:extLst>
          </p:cNvPr>
          <p:cNvSpPr/>
          <p:nvPr/>
        </p:nvSpPr>
        <p:spPr bwMode="auto">
          <a:xfrm>
            <a:off x="3494123" y="4487048"/>
            <a:ext cx="3742174" cy="74898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1" name="Title 1">
            <a:extLst>
              <a:ext uri="{FF2B5EF4-FFF2-40B4-BE49-F238E27FC236}">
                <a16:creationId xmlns:a16="http://schemas.microsoft.com/office/drawing/2014/main" id="{1F37A699-D7AC-4124-B460-FAFCE0DD2787}"/>
              </a:ext>
            </a:extLst>
          </p:cNvPr>
          <p:cNvSpPr txBox="1">
            <a:spLocks/>
          </p:cNvSpPr>
          <p:nvPr/>
        </p:nvSpPr>
        <p:spPr bwMode="auto">
          <a:xfrm>
            <a:off x="395536" y="509031"/>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Action Déposer des documents dans une affaire – Sélection du type de document</a:t>
            </a:r>
          </a:p>
        </p:txBody>
      </p:sp>
      <p:pic>
        <p:nvPicPr>
          <p:cNvPr id="14" name="Picture 13">
            <a:extLst>
              <a:ext uri="{FF2B5EF4-FFF2-40B4-BE49-F238E27FC236}">
                <a16:creationId xmlns:a16="http://schemas.microsoft.com/office/drawing/2014/main" id="{8DE1DC1E-8F50-4CE1-B7F7-983A774A611A}"/>
              </a:ext>
            </a:extLst>
          </p:cNvPr>
          <p:cNvPicPr>
            <a:picLocks noChangeAspect="1"/>
          </p:cNvPicPr>
          <p:nvPr/>
        </p:nvPicPr>
        <p:blipFill rotWithShape="1">
          <a:blip r:embed="rId3"/>
          <a:srcRect l="84251" t="88988" r="2199" b="2100"/>
          <a:stretch/>
        </p:blipFill>
        <p:spPr>
          <a:xfrm>
            <a:off x="7810571" y="5346425"/>
            <a:ext cx="939180" cy="313357"/>
          </a:xfrm>
          <a:prstGeom prst="rect">
            <a:avLst/>
          </a:prstGeom>
        </p:spPr>
      </p:pic>
      <p:sp>
        <p:nvSpPr>
          <p:cNvPr id="9" name="Rectangle 8"/>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711892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6217" y="1594295"/>
            <a:ext cx="5940770" cy="3516044"/>
          </a:xfrm>
          <a:prstGeom prst="rect">
            <a:avLst/>
          </a:prstGeom>
        </p:spPr>
      </p:pic>
      <p:sp>
        <p:nvSpPr>
          <p:cNvPr id="4" name="Slide Number Placeholder 3">
            <a:extLst>
              <a:ext uri="{FF2B5EF4-FFF2-40B4-BE49-F238E27FC236}">
                <a16:creationId xmlns:a16="http://schemas.microsoft.com/office/drawing/2014/main" id="{0B215081-5427-4F17-BBF1-D92BCA7EAF75}"/>
              </a:ext>
            </a:extLst>
          </p:cNvPr>
          <p:cNvSpPr>
            <a:spLocks noGrp="1"/>
          </p:cNvSpPr>
          <p:nvPr>
            <p:ph type="sldNum" sz="quarter" idx="12"/>
          </p:nvPr>
        </p:nvSpPr>
        <p:spPr/>
        <p:txBody>
          <a:bodyPr/>
          <a:lstStyle/>
          <a:p>
            <a:pPr>
              <a:defRPr/>
            </a:pPr>
            <a:fld id="{1621A490-B718-482A-9F4F-71535322951A}" type="slidenum">
              <a:rPr lang="en-US" smtClean="0"/>
              <a:pPr>
                <a:defRPr/>
              </a:pPr>
              <a:t>34</a:t>
            </a:fld>
            <a:endParaRPr lang="en-US"/>
          </a:p>
        </p:txBody>
      </p:sp>
      <p:sp>
        <p:nvSpPr>
          <p:cNvPr id="7" name="Content Placeholder 2">
            <a:extLst>
              <a:ext uri="{FF2B5EF4-FFF2-40B4-BE49-F238E27FC236}">
                <a16:creationId xmlns:a16="http://schemas.microsoft.com/office/drawing/2014/main" id="{38D575B7-AB7B-46C7-B792-08E29C7F6BB2}"/>
              </a:ext>
            </a:extLst>
          </p:cNvPr>
          <p:cNvSpPr txBox="1">
            <a:spLocks/>
          </p:cNvSpPr>
          <p:nvPr/>
        </p:nvSpPr>
        <p:spPr bwMode="auto">
          <a:xfrm>
            <a:off x="419961" y="5012953"/>
            <a:ext cx="8305800" cy="127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buFont typeface="Arial" panose="020B0604020202020204" pitchFamily="34" charset="0"/>
              <a:buChar char="•"/>
            </a:pPr>
            <a:r>
              <a:rPr lang="fr-FR" sz="1400" dirty="0">
                <a:solidFill>
                  <a:prstClr val="black"/>
                </a:solidFill>
              </a:rPr>
              <a:t>Vous arrivez sur la page prévue pour le dépôt d'une pièce.</a:t>
            </a:r>
          </a:p>
          <a:p>
            <a:pPr>
              <a:buFont typeface="Arial" panose="020B0604020202020204" pitchFamily="34" charset="0"/>
              <a:buChar char="•"/>
            </a:pPr>
            <a:r>
              <a:rPr lang="fr-FR" sz="1400" dirty="0"/>
              <a:t>En cliquant sur ‘</a:t>
            </a:r>
            <a:r>
              <a:rPr lang="fr-FR" sz="1400" b="1" dirty="0"/>
              <a:t>Parcourir</a:t>
            </a:r>
            <a:r>
              <a:rPr lang="fr-FR" sz="1400" dirty="0"/>
              <a:t> ’, vous pouvez sélectionner un fichier.</a:t>
            </a:r>
          </a:p>
          <a:p>
            <a:pPr>
              <a:buFont typeface="Arial" panose="020B0604020202020204" pitchFamily="34" charset="0"/>
              <a:buChar char="•"/>
            </a:pPr>
            <a:r>
              <a:rPr lang="fr-FR" sz="1400" dirty="0"/>
              <a:t>Vous pouvez charger uniquement des documents PDF. </a:t>
            </a:r>
            <a:r>
              <a:rPr lang="fr-BE" sz="1400" dirty="0"/>
              <a:t>Chaque document peut avoir une taille maximale de 20 MB et tous les documents ensemble une taille maximale de 250 MB.</a:t>
            </a:r>
            <a:endParaRPr lang="fr-FR" sz="1400" dirty="0"/>
          </a:p>
          <a:p>
            <a:pPr>
              <a:buFont typeface="Arial" panose="020B0604020202020204" pitchFamily="34" charset="0"/>
              <a:buChar char="•"/>
            </a:pPr>
            <a:r>
              <a:rPr lang="fr-FR" sz="1400" dirty="0"/>
              <a:t>Lorsque vous avez trouvé le bon document, cliquez sur le bouton 'Enregistrer' ; ce fichier apparaît ensuite sur l'écran. Ensuite, cliquez sur </a:t>
            </a:r>
            <a:r>
              <a:rPr lang="fr-FR" sz="1400" b="1" dirty="0"/>
              <a:t>'Confirmer'</a:t>
            </a:r>
            <a:r>
              <a:rPr lang="fr-FR" sz="1400" dirty="0"/>
              <a:t>. </a:t>
            </a:r>
          </a:p>
          <a:p>
            <a:pPr>
              <a:buFont typeface="Arial" panose="020B0604020202020204" pitchFamily="34" charset="0"/>
              <a:buChar char="•"/>
            </a:pPr>
            <a:r>
              <a:rPr lang="fr-FR" sz="1400" dirty="0"/>
              <a:t>Pour déposer une requête, utilisez un numéro de rôle spécifique pour chaque affaire et le type de "lettre" ou de « dossier de pièces" comme mentionné dans le fichier Excel (à trouver sur X).</a:t>
            </a:r>
          </a:p>
          <a:p>
            <a:pPr>
              <a:buFont typeface="Arial" panose="020B0604020202020204" pitchFamily="34" charset="0"/>
              <a:buChar char="•"/>
            </a:pPr>
            <a:endParaRPr lang="fr-BE" sz="1400" kern="0" dirty="0"/>
          </a:p>
          <a:p>
            <a:pPr>
              <a:buFont typeface="Arial" panose="020B0604020202020204" pitchFamily="34" charset="0"/>
              <a:buChar char="•"/>
            </a:pPr>
            <a:endParaRPr lang="nl-NL" sz="1400" kern="0" dirty="0">
              <a:solidFill>
                <a:prstClr val="black"/>
              </a:solidFill>
            </a:endParaRPr>
          </a:p>
        </p:txBody>
      </p:sp>
      <p:cxnSp>
        <p:nvCxnSpPr>
          <p:cNvPr id="8" name="Straight Arrow Connector 7">
            <a:extLst>
              <a:ext uri="{FF2B5EF4-FFF2-40B4-BE49-F238E27FC236}">
                <a16:creationId xmlns:a16="http://schemas.microsoft.com/office/drawing/2014/main" id="{9B10A101-9D33-47D0-9554-123A872B478A}"/>
              </a:ext>
            </a:extLst>
          </p:cNvPr>
          <p:cNvCxnSpPr>
            <a:cxnSpLocks/>
          </p:cNvCxnSpPr>
          <p:nvPr/>
        </p:nvCxnSpPr>
        <p:spPr bwMode="auto">
          <a:xfrm flipV="1">
            <a:off x="2051720" y="3072634"/>
            <a:ext cx="973894" cy="199205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Rectangle 8">
            <a:extLst>
              <a:ext uri="{FF2B5EF4-FFF2-40B4-BE49-F238E27FC236}">
                <a16:creationId xmlns:a16="http://schemas.microsoft.com/office/drawing/2014/main" id="{1A612F57-2D12-41AD-BC84-19E0CF8CB8CC}"/>
              </a:ext>
            </a:extLst>
          </p:cNvPr>
          <p:cNvSpPr/>
          <p:nvPr/>
        </p:nvSpPr>
        <p:spPr bwMode="auto">
          <a:xfrm>
            <a:off x="2999664" y="2845991"/>
            <a:ext cx="712199" cy="22664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6" name="Straight Arrow Connector 15">
            <a:extLst>
              <a:ext uri="{FF2B5EF4-FFF2-40B4-BE49-F238E27FC236}">
                <a16:creationId xmlns:a16="http://schemas.microsoft.com/office/drawing/2014/main" id="{8B4EB9CB-E815-42E6-A175-73DF1321D0AE}"/>
              </a:ext>
            </a:extLst>
          </p:cNvPr>
          <p:cNvCxnSpPr>
            <a:cxnSpLocks/>
          </p:cNvCxnSpPr>
          <p:nvPr/>
        </p:nvCxnSpPr>
        <p:spPr bwMode="auto">
          <a:xfrm flipV="1">
            <a:off x="3025614" y="4226945"/>
            <a:ext cx="3423471" cy="180486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ECCF4FA5-1F12-4127-A66A-2360A596F779}"/>
              </a:ext>
            </a:extLst>
          </p:cNvPr>
          <p:cNvSpPr/>
          <p:nvPr/>
        </p:nvSpPr>
        <p:spPr bwMode="auto">
          <a:xfrm>
            <a:off x="6533686" y="3994101"/>
            <a:ext cx="864096" cy="34907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4" name="Title 1">
            <a:extLst>
              <a:ext uri="{FF2B5EF4-FFF2-40B4-BE49-F238E27FC236}">
                <a16:creationId xmlns:a16="http://schemas.microsoft.com/office/drawing/2014/main" id="{E6719DA2-109E-4DCE-91BC-384494339DF6}"/>
              </a:ext>
            </a:extLst>
          </p:cNvPr>
          <p:cNvSpPr txBox="1">
            <a:spLocks/>
          </p:cNvSpPr>
          <p:nvPr/>
        </p:nvSpPr>
        <p:spPr bwMode="auto">
          <a:xfrm>
            <a:off x="405805" y="548680"/>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Action Déposer des documents dans une affaire – Chargement de document</a:t>
            </a:r>
          </a:p>
        </p:txBody>
      </p:sp>
      <p:sp>
        <p:nvSpPr>
          <p:cNvPr id="10" name="Rectangle 9"/>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394375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194937" y="1575367"/>
            <a:ext cx="6251876" cy="3700172"/>
          </a:xfrm>
          <a:prstGeom prst="rect">
            <a:avLst/>
          </a:prstGeom>
        </p:spPr>
      </p:pic>
      <p:sp>
        <p:nvSpPr>
          <p:cNvPr id="4" name="Slide Number Placeholder 3">
            <a:extLst>
              <a:ext uri="{FF2B5EF4-FFF2-40B4-BE49-F238E27FC236}">
                <a16:creationId xmlns:a16="http://schemas.microsoft.com/office/drawing/2014/main" id="{0B215081-5427-4F17-BBF1-D92BCA7EAF75}"/>
              </a:ext>
            </a:extLst>
          </p:cNvPr>
          <p:cNvSpPr>
            <a:spLocks noGrp="1"/>
          </p:cNvSpPr>
          <p:nvPr>
            <p:ph type="sldNum" sz="quarter" idx="12"/>
          </p:nvPr>
        </p:nvSpPr>
        <p:spPr/>
        <p:txBody>
          <a:bodyPr/>
          <a:lstStyle/>
          <a:p>
            <a:pPr>
              <a:defRPr/>
            </a:pPr>
            <a:fld id="{1621A490-B718-482A-9F4F-71535322951A}" type="slidenum">
              <a:rPr lang="en-US" smtClean="0"/>
              <a:pPr>
                <a:defRPr/>
              </a:pPr>
              <a:t>35</a:t>
            </a:fld>
            <a:endParaRPr lang="en-US"/>
          </a:p>
        </p:txBody>
      </p:sp>
      <p:sp>
        <p:nvSpPr>
          <p:cNvPr id="7" name="Content Placeholder 2">
            <a:extLst>
              <a:ext uri="{FF2B5EF4-FFF2-40B4-BE49-F238E27FC236}">
                <a16:creationId xmlns:a16="http://schemas.microsoft.com/office/drawing/2014/main" id="{38D575B7-AB7B-46C7-B792-08E29C7F6BB2}"/>
              </a:ext>
            </a:extLst>
          </p:cNvPr>
          <p:cNvSpPr txBox="1">
            <a:spLocks/>
          </p:cNvSpPr>
          <p:nvPr/>
        </p:nvSpPr>
        <p:spPr bwMode="auto">
          <a:xfrm>
            <a:off x="323528" y="5275539"/>
            <a:ext cx="8305800" cy="127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buFont typeface="Arial" panose="020B0604020202020204" pitchFamily="34" charset="0"/>
              <a:buChar char="•"/>
            </a:pPr>
            <a:r>
              <a:rPr lang="fr-FR" sz="1400" dirty="0">
                <a:solidFill>
                  <a:prstClr val="black"/>
                </a:solidFill>
              </a:rPr>
              <a:t>Au moment de charger une pièce, il est encore possible de modifier l'affaire que vous aviez introduite initialement pour le dépôt.</a:t>
            </a:r>
          </a:p>
          <a:p>
            <a:pPr>
              <a:buFont typeface="Arial" panose="020B0604020202020204" pitchFamily="34" charset="0"/>
              <a:buChar char="•"/>
            </a:pPr>
            <a:r>
              <a:rPr lang="fr-FR" sz="1400" dirty="0">
                <a:solidFill>
                  <a:prstClr val="black"/>
                </a:solidFill>
              </a:rPr>
              <a:t>Pour modifier cette affaire, cliquez sur </a:t>
            </a:r>
            <a:r>
              <a:rPr lang="fr-FR" sz="1400" b="1" dirty="0">
                <a:solidFill>
                  <a:prstClr val="black"/>
                </a:solidFill>
              </a:rPr>
              <a:t>'Autre affaire'</a:t>
            </a:r>
            <a:r>
              <a:rPr lang="fr-FR" sz="1400" dirty="0">
                <a:solidFill>
                  <a:prstClr val="black"/>
                </a:solidFill>
              </a:rPr>
              <a:t> et vous serez redirigé vers la page Affaire, où vous pourrez adapter des données.</a:t>
            </a:r>
          </a:p>
          <a:p>
            <a:pPr>
              <a:buFont typeface="Arial" panose="020B0604020202020204" pitchFamily="34" charset="0"/>
              <a:buChar char="•"/>
            </a:pPr>
            <a:endParaRPr lang="nl-NL" sz="1400" kern="0" dirty="0">
              <a:solidFill>
                <a:prstClr val="black"/>
              </a:solidFill>
            </a:endParaRPr>
          </a:p>
        </p:txBody>
      </p:sp>
      <p:cxnSp>
        <p:nvCxnSpPr>
          <p:cNvPr id="8" name="Straight Arrow Connector 7">
            <a:extLst>
              <a:ext uri="{FF2B5EF4-FFF2-40B4-BE49-F238E27FC236}">
                <a16:creationId xmlns:a16="http://schemas.microsoft.com/office/drawing/2014/main" id="{9B10A101-9D33-47D0-9554-123A872B478A}"/>
              </a:ext>
            </a:extLst>
          </p:cNvPr>
          <p:cNvCxnSpPr>
            <a:cxnSpLocks/>
          </p:cNvCxnSpPr>
          <p:nvPr/>
        </p:nvCxnSpPr>
        <p:spPr bwMode="auto">
          <a:xfrm flipH="1" flipV="1">
            <a:off x="2123728" y="3140968"/>
            <a:ext cx="2160240" cy="258712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Rectangle 8">
            <a:extLst>
              <a:ext uri="{FF2B5EF4-FFF2-40B4-BE49-F238E27FC236}">
                <a16:creationId xmlns:a16="http://schemas.microsoft.com/office/drawing/2014/main" id="{1A612F57-2D12-41AD-BC84-19E0CF8CB8CC}"/>
              </a:ext>
            </a:extLst>
          </p:cNvPr>
          <p:cNvSpPr/>
          <p:nvPr/>
        </p:nvSpPr>
        <p:spPr bwMode="auto">
          <a:xfrm>
            <a:off x="971600" y="2852936"/>
            <a:ext cx="1944216" cy="2880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1" name="Title 1">
            <a:extLst>
              <a:ext uri="{FF2B5EF4-FFF2-40B4-BE49-F238E27FC236}">
                <a16:creationId xmlns:a16="http://schemas.microsoft.com/office/drawing/2014/main" id="{DDAAE76F-0AE8-4F58-B988-779ADED116F5}"/>
              </a:ext>
            </a:extLst>
          </p:cNvPr>
          <p:cNvSpPr txBox="1">
            <a:spLocks/>
          </p:cNvSpPr>
          <p:nvPr/>
        </p:nvSpPr>
        <p:spPr bwMode="auto">
          <a:xfrm>
            <a:off x="352423" y="544148"/>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Action Déposer des documents dans une affaire – Chargement de document</a:t>
            </a:r>
          </a:p>
        </p:txBody>
      </p:sp>
      <p:sp>
        <p:nvSpPr>
          <p:cNvPr id="10" name="Rectangle 9"/>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642248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B12BAFB-E42D-46F6-86BB-D4FC05B16D22}"/>
              </a:ext>
            </a:extLst>
          </p:cNvPr>
          <p:cNvPicPr>
            <a:picLocks noChangeAspect="1"/>
          </p:cNvPicPr>
          <p:nvPr/>
        </p:nvPicPr>
        <p:blipFill rotWithShape="1">
          <a:blip r:embed="rId2"/>
          <a:srcRect l="25787" r="976"/>
          <a:stretch/>
        </p:blipFill>
        <p:spPr>
          <a:xfrm>
            <a:off x="2668847" y="1506315"/>
            <a:ext cx="5976664" cy="4694119"/>
          </a:xfrm>
          <a:prstGeom prst="rect">
            <a:avLst/>
          </a:prstGeom>
        </p:spPr>
      </p:pic>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a:defRPr/>
            </a:pPr>
            <a:fld id="{1621A490-B718-482A-9F4F-71535322951A}" type="slidenum">
              <a:rPr lang="en-US" smtClean="0"/>
              <a:pPr>
                <a:defRPr/>
              </a:pPr>
              <a:t>36</a:t>
            </a:fld>
            <a:endParaRPr lang="en-US"/>
          </a:p>
        </p:txBody>
      </p:sp>
      <p:sp>
        <p:nvSpPr>
          <p:cNvPr id="7" name="Content Placeholder 2">
            <a:extLst>
              <a:ext uri="{FF2B5EF4-FFF2-40B4-BE49-F238E27FC236}">
                <a16:creationId xmlns:a16="http://schemas.microsoft.com/office/drawing/2014/main" id="{378F96B6-E52F-4D6B-B492-E430D6814C0B}"/>
              </a:ext>
            </a:extLst>
          </p:cNvPr>
          <p:cNvSpPr>
            <a:spLocks noGrp="1"/>
          </p:cNvSpPr>
          <p:nvPr>
            <p:ph idx="1"/>
          </p:nvPr>
        </p:nvSpPr>
        <p:spPr>
          <a:xfrm>
            <a:off x="-36512" y="1972164"/>
            <a:ext cx="2160240" cy="3350747"/>
          </a:xfrm>
        </p:spPr>
        <p:txBody>
          <a:bodyPr>
            <a:normAutofit/>
          </a:bodyPr>
          <a:lstStyle/>
          <a:p>
            <a:pPr>
              <a:buFont typeface="Arial" panose="020B0604020202020204" pitchFamily="34" charset="0"/>
              <a:buChar char="•"/>
            </a:pPr>
            <a:r>
              <a:rPr lang="fr-FR" sz="1400" dirty="0">
                <a:solidFill>
                  <a:prstClr val="black"/>
                </a:solidFill>
              </a:rPr>
              <a:t>Après avoir cliqué sur </a:t>
            </a:r>
            <a:r>
              <a:rPr lang="fr-FR" sz="1400" b="1" dirty="0">
                <a:solidFill>
                  <a:prstClr val="black"/>
                </a:solidFill>
              </a:rPr>
              <a:t>'Confirmer'</a:t>
            </a:r>
            <a:r>
              <a:rPr lang="fr-FR" sz="1400" dirty="0">
                <a:solidFill>
                  <a:prstClr val="black"/>
                </a:solidFill>
              </a:rPr>
              <a:t>, vous voyez en bas de la page, sous le titre 'Liste des accusés de réception', </a:t>
            </a:r>
            <a:r>
              <a:rPr lang="fr-FR" sz="1400" b="1" dirty="0">
                <a:solidFill>
                  <a:prstClr val="black"/>
                </a:solidFill>
              </a:rPr>
              <a:t>le fichier que vous avez déposé avec le nom, la référence, le statut 'Reçu' ainsi que la date et l'heure de la réception</a:t>
            </a:r>
            <a:r>
              <a:rPr lang="fr-FR" sz="1400" dirty="0">
                <a:solidFill>
                  <a:prstClr val="black"/>
                </a:solidFill>
              </a:rPr>
              <a:t>.</a:t>
            </a:r>
          </a:p>
          <a:p>
            <a:pPr>
              <a:buFont typeface="Arial" panose="020B0604020202020204" pitchFamily="34" charset="0"/>
              <a:buChar char="•"/>
            </a:pPr>
            <a:endParaRPr lang="fr-BE" b="1" dirty="0"/>
          </a:p>
        </p:txBody>
      </p:sp>
      <p:cxnSp>
        <p:nvCxnSpPr>
          <p:cNvPr id="8" name="Straight Arrow Connector 7">
            <a:extLst>
              <a:ext uri="{FF2B5EF4-FFF2-40B4-BE49-F238E27FC236}">
                <a16:creationId xmlns:a16="http://schemas.microsoft.com/office/drawing/2014/main" id="{F017C946-4C96-4ED7-B437-D5E2AF96193C}"/>
              </a:ext>
            </a:extLst>
          </p:cNvPr>
          <p:cNvCxnSpPr>
            <a:cxnSpLocks/>
          </p:cNvCxnSpPr>
          <p:nvPr/>
        </p:nvCxnSpPr>
        <p:spPr bwMode="auto">
          <a:xfrm>
            <a:off x="1979712" y="4509120"/>
            <a:ext cx="792088" cy="59664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Rectangle 8">
            <a:extLst>
              <a:ext uri="{FF2B5EF4-FFF2-40B4-BE49-F238E27FC236}">
                <a16:creationId xmlns:a16="http://schemas.microsoft.com/office/drawing/2014/main" id="{55DF2076-62B6-4245-B5A2-DD4B0BE75E2D}"/>
              </a:ext>
            </a:extLst>
          </p:cNvPr>
          <p:cNvSpPr/>
          <p:nvPr/>
        </p:nvSpPr>
        <p:spPr bwMode="auto">
          <a:xfrm>
            <a:off x="2771800" y="5105769"/>
            <a:ext cx="5688632" cy="21714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0" name="Title 1">
            <a:extLst>
              <a:ext uri="{FF2B5EF4-FFF2-40B4-BE49-F238E27FC236}">
                <a16:creationId xmlns:a16="http://schemas.microsoft.com/office/drawing/2014/main" id="{73E7568C-CD93-4266-9E08-9938EE4D88C0}"/>
              </a:ext>
            </a:extLst>
          </p:cNvPr>
          <p:cNvSpPr txBox="1">
            <a:spLocks/>
          </p:cNvSpPr>
          <p:nvPr/>
        </p:nvSpPr>
        <p:spPr bwMode="auto">
          <a:xfrm>
            <a:off x="395536" y="404664"/>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Action Déposer des documents dans une affaire – Envoi de document</a:t>
            </a:r>
          </a:p>
        </p:txBody>
      </p:sp>
      <p:sp>
        <p:nvSpPr>
          <p:cNvPr id="12" name="Rectangle 11"/>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167218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2A0040-4371-426A-AFA9-D3D5227A3C3E}"/>
              </a:ext>
            </a:extLst>
          </p:cNvPr>
          <p:cNvPicPr>
            <a:picLocks noChangeAspect="1"/>
          </p:cNvPicPr>
          <p:nvPr/>
        </p:nvPicPr>
        <p:blipFill>
          <a:blip r:embed="rId2"/>
          <a:stretch>
            <a:fillRect/>
          </a:stretch>
        </p:blipFill>
        <p:spPr>
          <a:xfrm>
            <a:off x="3721190" y="1258034"/>
            <a:ext cx="4505061" cy="3475649"/>
          </a:xfrm>
          <a:prstGeom prst="rect">
            <a:avLst/>
          </a:prstGeom>
        </p:spPr>
      </p:pic>
      <p:pic>
        <p:nvPicPr>
          <p:cNvPr id="12" name="Picture 11">
            <a:extLst>
              <a:ext uri="{FF2B5EF4-FFF2-40B4-BE49-F238E27FC236}">
                <a16:creationId xmlns:a16="http://schemas.microsoft.com/office/drawing/2014/main" id="{1A19CD37-3ECE-49F3-973A-71310F106462}"/>
              </a:ext>
            </a:extLst>
          </p:cNvPr>
          <p:cNvPicPr>
            <a:picLocks noChangeAspect="1"/>
          </p:cNvPicPr>
          <p:nvPr/>
        </p:nvPicPr>
        <p:blipFill>
          <a:blip r:embed="rId3"/>
          <a:stretch>
            <a:fillRect/>
          </a:stretch>
        </p:blipFill>
        <p:spPr>
          <a:xfrm>
            <a:off x="5580112" y="4733683"/>
            <a:ext cx="3067131" cy="1323979"/>
          </a:xfrm>
          <a:prstGeom prst="rect">
            <a:avLst/>
          </a:prstGeom>
        </p:spPr>
      </p:pic>
      <p:pic>
        <p:nvPicPr>
          <p:cNvPr id="13" name="Picture 12">
            <a:extLst>
              <a:ext uri="{FF2B5EF4-FFF2-40B4-BE49-F238E27FC236}">
                <a16:creationId xmlns:a16="http://schemas.microsoft.com/office/drawing/2014/main" id="{2DF7294A-7256-49C8-B052-52508F93948D}"/>
              </a:ext>
            </a:extLst>
          </p:cNvPr>
          <p:cNvPicPr>
            <a:picLocks noChangeAspect="1"/>
          </p:cNvPicPr>
          <p:nvPr/>
        </p:nvPicPr>
        <p:blipFill>
          <a:blip r:embed="rId4"/>
          <a:stretch>
            <a:fillRect/>
          </a:stretch>
        </p:blipFill>
        <p:spPr>
          <a:xfrm>
            <a:off x="2890053" y="4113076"/>
            <a:ext cx="1998392" cy="2745498"/>
          </a:xfrm>
          <a:prstGeom prst="rect">
            <a:avLst/>
          </a:prstGeom>
        </p:spPr>
      </p:pic>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a:defRPr/>
            </a:pPr>
            <a:fld id="{1621A490-B718-482A-9F4F-71535322951A}" type="slidenum">
              <a:rPr lang="en-US" smtClean="0"/>
              <a:pPr>
                <a:defRPr/>
              </a:pPr>
              <a:t>37</a:t>
            </a:fld>
            <a:endParaRPr lang="en-US"/>
          </a:p>
        </p:txBody>
      </p:sp>
      <p:sp>
        <p:nvSpPr>
          <p:cNvPr id="7" name="Content Placeholder 2">
            <a:extLst>
              <a:ext uri="{FF2B5EF4-FFF2-40B4-BE49-F238E27FC236}">
                <a16:creationId xmlns:a16="http://schemas.microsoft.com/office/drawing/2014/main" id="{378F96B6-E52F-4D6B-B492-E430D6814C0B}"/>
              </a:ext>
            </a:extLst>
          </p:cNvPr>
          <p:cNvSpPr>
            <a:spLocks noGrp="1"/>
          </p:cNvSpPr>
          <p:nvPr>
            <p:ph idx="1"/>
          </p:nvPr>
        </p:nvSpPr>
        <p:spPr>
          <a:xfrm>
            <a:off x="220417" y="2077561"/>
            <a:ext cx="2376264" cy="3401052"/>
          </a:xfrm>
        </p:spPr>
        <p:txBody>
          <a:bodyPr>
            <a:normAutofit lnSpcReduction="10000"/>
          </a:bodyPr>
          <a:lstStyle/>
          <a:p>
            <a:pPr marL="285750" indent="-285750" algn="just">
              <a:buFont typeface="Arial" panose="020B0604020202020204" pitchFamily="34" charset="0"/>
              <a:buChar char="•"/>
            </a:pPr>
            <a:r>
              <a:rPr lang="fr-FR" sz="1400" dirty="0"/>
              <a:t>Après avoir confirmé les pièces que vous avez choisi de charger, vous recevez un accusé de réception. </a:t>
            </a:r>
          </a:p>
          <a:p>
            <a:pPr marL="285750" indent="-285750" algn="just">
              <a:buFont typeface="Arial" panose="020B0604020202020204" pitchFamily="34" charset="0"/>
              <a:buChar char="•"/>
            </a:pPr>
            <a:r>
              <a:rPr lang="fr-FR" sz="1400" dirty="0"/>
              <a:t>Vous recevrez un </a:t>
            </a:r>
            <a:r>
              <a:rPr lang="fr-FR" sz="1400" b="1" dirty="0"/>
              <a:t>e-mail</a:t>
            </a:r>
            <a:r>
              <a:rPr lang="fr-FR" sz="1400" dirty="0"/>
              <a:t> à l'adresse électronique que vous avez mentionnée en créant votre profil. Cependant, vous pouvez également cliquer sur le lien </a:t>
            </a:r>
            <a:r>
              <a:rPr lang="fr-FR" sz="1400" b="1" dirty="0"/>
              <a:t>'Reçu'</a:t>
            </a:r>
            <a:r>
              <a:rPr lang="fr-FR" sz="1400" dirty="0"/>
              <a:t> dans l'écran afin de consulter ou d'imprimer l'accusé de réception. </a:t>
            </a:r>
          </a:p>
        </p:txBody>
      </p:sp>
      <p:cxnSp>
        <p:nvCxnSpPr>
          <p:cNvPr id="8" name="Straight Arrow Connector 7">
            <a:extLst>
              <a:ext uri="{FF2B5EF4-FFF2-40B4-BE49-F238E27FC236}">
                <a16:creationId xmlns:a16="http://schemas.microsoft.com/office/drawing/2014/main" id="{F017C946-4C96-4ED7-B437-D5E2AF96193C}"/>
              </a:ext>
            </a:extLst>
          </p:cNvPr>
          <p:cNvCxnSpPr>
            <a:cxnSpLocks/>
          </p:cNvCxnSpPr>
          <p:nvPr/>
        </p:nvCxnSpPr>
        <p:spPr bwMode="auto">
          <a:xfrm>
            <a:off x="2483768" y="3284984"/>
            <a:ext cx="504056" cy="78364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Rectangle 8">
            <a:extLst>
              <a:ext uri="{FF2B5EF4-FFF2-40B4-BE49-F238E27FC236}">
                <a16:creationId xmlns:a16="http://schemas.microsoft.com/office/drawing/2014/main" id="{55DF2076-62B6-4245-B5A2-DD4B0BE75E2D}"/>
              </a:ext>
            </a:extLst>
          </p:cNvPr>
          <p:cNvSpPr/>
          <p:nvPr/>
        </p:nvSpPr>
        <p:spPr bwMode="auto">
          <a:xfrm>
            <a:off x="6195225" y="3875907"/>
            <a:ext cx="465007" cy="23716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395536" y="542740"/>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Action Déposer des documents dans une affaire – Accusé de réception</a:t>
            </a:r>
          </a:p>
        </p:txBody>
      </p:sp>
      <p:cxnSp>
        <p:nvCxnSpPr>
          <p:cNvPr id="14" name="Straight Arrow Connector 13">
            <a:extLst>
              <a:ext uri="{FF2B5EF4-FFF2-40B4-BE49-F238E27FC236}">
                <a16:creationId xmlns:a16="http://schemas.microsoft.com/office/drawing/2014/main" id="{5BDC9CA0-3E3D-4FC9-8ACD-68AD3D7BD9E7}"/>
              </a:ext>
            </a:extLst>
          </p:cNvPr>
          <p:cNvCxnSpPr>
            <a:cxnSpLocks/>
          </p:cNvCxnSpPr>
          <p:nvPr/>
        </p:nvCxnSpPr>
        <p:spPr bwMode="auto">
          <a:xfrm flipV="1">
            <a:off x="2483768" y="4068626"/>
            <a:ext cx="3672408" cy="51250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3F536A6D-6266-48FC-B34D-DD12DE3ABD39}"/>
              </a:ext>
            </a:extLst>
          </p:cNvPr>
          <p:cNvCxnSpPr>
            <a:cxnSpLocks/>
          </p:cNvCxnSpPr>
          <p:nvPr/>
        </p:nvCxnSpPr>
        <p:spPr bwMode="auto">
          <a:xfrm>
            <a:off x="2267744" y="5085184"/>
            <a:ext cx="3240360" cy="27958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5" name="Rectangle 14"/>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6" name="Imag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672468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E5B004-EA71-49FF-A421-A5573B8CA40F}"/>
              </a:ext>
            </a:extLst>
          </p:cNvPr>
          <p:cNvPicPr>
            <a:picLocks noChangeAspect="1"/>
          </p:cNvPicPr>
          <p:nvPr/>
        </p:nvPicPr>
        <p:blipFill>
          <a:blip r:embed="rId2"/>
          <a:stretch>
            <a:fillRect/>
          </a:stretch>
        </p:blipFill>
        <p:spPr>
          <a:xfrm>
            <a:off x="1691680" y="3579547"/>
            <a:ext cx="5760640" cy="3051477"/>
          </a:xfrm>
          <a:prstGeom prst="rect">
            <a:avLst/>
          </a:prstGeom>
        </p:spPr>
      </p:pic>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a:defRPr/>
            </a:pPr>
            <a:fld id="{1621A490-B718-482A-9F4F-71535322951A}" type="slidenum">
              <a:rPr lang="en-US" smtClean="0"/>
              <a:pPr>
                <a:defRPr/>
              </a:pPr>
              <a:t>38</a:t>
            </a:fld>
            <a:endParaRPr lang="en-US"/>
          </a:p>
        </p:txBody>
      </p:sp>
      <p:sp>
        <p:nvSpPr>
          <p:cNvPr id="7" name="Content Placeholder 2">
            <a:extLst>
              <a:ext uri="{FF2B5EF4-FFF2-40B4-BE49-F238E27FC236}">
                <a16:creationId xmlns:a16="http://schemas.microsoft.com/office/drawing/2014/main" id="{378F96B6-E52F-4D6B-B492-E430D6814C0B}"/>
              </a:ext>
            </a:extLst>
          </p:cNvPr>
          <p:cNvSpPr>
            <a:spLocks noGrp="1"/>
          </p:cNvSpPr>
          <p:nvPr>
            <p:ph idx="1"/>
          </p:nvPr>
        </p:nvSpPr>
        <p:spPr>
          <a:xfrm>
            <a:off x="251520" y="1879021"/>
            <a:ext cx="8352928" cy="3401052"/>
          </a:xfrm>
        </p:spPr>
        <p:txBody>
          <a:bodyPr>
            <a:normAutofit/>
          </a:bodyPr>
          <a:lstStyle/>
          <a:p>
            <a:pPr marL="285750" indent="-285750" algn="just">
              <a:buFont typeface="Arial" panose="020B0604020202020204" pitchFamily="34" charset="0"/>
              <a:buChar char="•"/>
            </a:pPr>
            <a:r>
              <a:rPr lang="fr-FR" sz="1400" dirty="0"/>
              <a:t>Un acte introductif d’instance ou une pièce ‘non liée à un dossier’ peuvent être déposés par le biais d’un numéro de rôle spécialement créé via e-</a:t>
            </a:r>
            <a:r>
              <a:rPr lang="fr-FR" sz="1400" dirty="0" err="1"/>
              <a:t>Deposit</a:t>
            </a:r>
            <a:r>
              <a:rPr lang="fr-FR" sz="1400" dirty="0"/>
              <a:t>. </a:t>
            </a:r>
          </a:p>
          <a:p>
            <a:pPr marL="285750" indent="-285750" algn="just">
              <a:buFont typeface="Arial" panose="020B0604020202020204" pitchFamily="34" charset="0"/>
              <a:buChar char="•"/>
            </a:pPr>
            <a:r>
              <a:rPr lang="fr-FR" sz="1400" b="1" dirty="0"/>
              <a:t>Le numéro de rôle créé est spécifique à l'instance</a:t>
            </a:r>
            <a:r>
              <a:rPr lang="fr-FR" sz="1400" dirty="0"/>
              <a:t>. Vous devez vérifier pour chaque instance quel numéro de rôle à utiliser pour l’envoi de ce type de document. Cette liste d'instances et de numéros de rôles liés vous a été communiquée via un </a:t>
            </a:r>
            <a:r>
              <a:rPr lang="fr-FR" sz="1400" dirty="0" err="1"/>
              <a:t>excel</a:t>
            </a:r>
            <a:r>
              <a:rPr lang="fr-FR" sz="1400" dirty="0"/>
              <a:t> (sur e-</a:t>
            </a:r>
            <a:r>
              <a:rPr lang="fr-FR" sz="1400" dirty="0" err="1"/>
              <a:t>Deposit</a:t>
            </a:r>
            <a:r>
              <a:rPr lang="fr-FR" sz="1400" dirty="0"/>
              <a:t>).</a:t>
            </a:r>
          </a:p>
          <a:p>
            <a:pPr marL="285750" indent="-285750" algn="just">
              <a:buFont typeface="Arial" panose="020B0604020202020204" pitchFamily="34" charset="0"/>
              <a:buChar char="•"/>
            </a:pPr>
            <a:r>
              <a:rPr lang="fr-FR" sz="1400" dirty="0"/>
              <a:t>Après avoir saisi le numéro de rôle spécifique, vous devez sélectionner </a:t>
            </a:r>
            <a:r>
              <a:rPr lang="fr-FR" sz="1400" b="1" dirty="0"/>
              <a:t>le type de document « lettre »  ou « dossier de pièces »</a:t>
            </a:r>
            <a:r>
              <a:rPr lang="fr-FR" sz="1400" dirty="0"/>
              <a:t>, puis suivre la procédure de chargement du document.</a:t>
            </a:r>
          </a:p>
        </p:txBody>
      </p:sp>
      <p:sp>
        <p:nvSpPr>
          <p:cNvPr id="9" name="Rectangle 8">
            <a:extLst>
              <a:ext uri="{FF2B5EF4-FFF2-40B4-BE49-F238E27FC236}">
                <a16:creationId xmlns:a16="http://schemas.microsoft.com/office/drawing/2014/main" id="{55DF2076-62B6-4245-B5A2-DD4B0BE75E2D}"/>
              </a:ext>
            </a:extLst>
          </p:cNvPr>
          <p:cNvSpPr/>
          <p:nvPr/>
        </p:nvSpPr>
        <p:spPr bwMode="auto">
          <a:xfrm>
            <a:off x="3635896" y="5739871"/>
            <a:ext cx="3600400" cy="43395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395536" y="542740"/>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Action Dépôt d’un acte introductif ou d’une pièce non liée à un dossier via e-</a:t>
            </a:r>
            <a:r>
              <a:rPr lang="fr-FR" sz="2000" dirty="0" err="1">
                <a:solidFill>
                  <a:schemeClr val="accent1"/>
                </a:solidFill>
              </a:rPr>
              <a:t>Deposit</a:t>
            </a:r>
            <a:endParaRPr lang="fr-FR" sz="2000" dirty="0">
              <a:solidFill>
                <a:schemeClr val="accent1"/>
              </a:solidFill>
            </a:endParaRPr>
          </a:p>
        </p:txBody>
      </p:sp>
      <p:cxnSp>
        <p:nvCxnSpPr>
          <p:cNvPr id="14" name="Straight Arrow Connector 13">
            <a:extLst>
              <a:ext uri="{FF2B5EF4-FFF2-40B4-BE49-F238E27FC236}">
                <a16:creationId xmlns:a16="http://schemas.microsoft.com/office/drawing/2014/main" id="{5BDC9CA0-3E3D-4FC9-8ACD-68AD3D7BD9E7}"/>
              </a:ext>
            </a:extLst>
          </p:cNvPr>
          <p:cNvCxnSpPr>
            <a:cxnSpLocks/>
          </p:cNvCxnSpPr>
          <p:nvPr/>
        </p:nvCxnSpPr>
        <p:spPr bwMode="auto">
          <a:xfrm flipH="1" flipV="1">
            <a:off x="1043608" y="3470607"/>
            <a:ext cx="2592288" cy="226926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8" name="Rectangle 7"/>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3712475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3554" y="3068960"/>
            <a:ext cx="3852795" cy="3707223"/>
          </a:xfrm>
          <a:prstGeom prst="rect">
            <a:avLst/>
          </a:prstGeom>
        </p:spPr>
      </p:pic>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a:defRPr/>
            </a:pPr>
            <a:fld id="{1621A490-B718-482A-9F4F-71535322951A}" type="slidenum">
              <a:rPr lang="en-US" smtClean="0"/>
              <a:pPr>
                <a:defRPr/>
              </a:pPr>
              <a:t>39</a:t>
            </a:fld>
            <a:endParaRPr lang="en-US">
              <a:solidFill>
                <a:schemeClr val="tx1"/>
              </a:solidFill>
            </a:endParaRPr>
          </a:p>
        </p:txBody>
      </p:sp>
      <p:sp>
        <p:nvSpPr>
          <p:cNvPr id="7" name="Content Placeholder 2">
            <a:extLst>
              <a:ext uri="{FF2B5EF4-FFF2-40B4-BE49-F238E27FC236}">
                <a16:creationId xmlns:a16="http://schemas.microsoft.com/office/drawing/2014/main" id="{378F96B6-E52F-4D6B-B492-E430D6814C0B}"/>
              </a:ext>
            </a:extLst>
          </p:cNvPr>
          <p:cNvSpPr>
            <a:spLocks noGrp="1"/>
          </p:cNvSpPr>
          <p:nvPr>
            <p:ph idx="1"/>
          </p:nvPr>
        </p:nvSpPr>
        <p:spPr>
          <a:xfrm>
            <a:off x="220417" y="2077561"/>
            <a:ext cx="8528048" cy="3401052"/>
          </a:xfrm>
        </p:spPr>
        <p:txBody>
          <a:bodyPr>
            <a:normAutofit/>
          </a:bodyPr>
          <a:lstStyle/>
          <a:p>
            <a:pPr marL="285750" indent="-285750" algn="just">
              <a:buFont typeface="Arial" panose="020B0604020202020204" pitchFamily="34" charset="0"/>
              <a:buChar char="•"/>
            </a:pPr>
            <a:r>
              <a:rPr lang="fr-FR" sz="1400" dirty="0"/>
              <a:t>Après avoir envoyé votre document et reçu l'accusé de réception par courrier électronique, l'employé de l’instance spécifique déplacera votre document déposé dans le bon dossier. </a:t>
            </a:r>
          </a:p>
          <a:p>
            <a:pPr marL="285750" indent="-285750" algn="just">
              <a:buFont typeface="Arial" panose="020B0604020202020204" pitchFamily="34" charset="0"/>
              <a:buChar char="•"/>
            </a:pPr>
            <a:r>
              <a:rPr lang="fr-FR" sz="1400" dirty="0"/>
              <a:t>Le déposant recevra automatiquement un courrier électronique l'informant que son document a été déplacé dans un autre dossier (en indiquant le numéro de rôle réel).</a:t>
            </a:r>
          </a:p>
          <a:p>
            <a:pPr marL="285750" indent="-285750" algn="just">
              <a:buFont typeface="Arial" panose="020B0604020202020204" pitchFamily="34" charset="0"/>
              <a:buChar char="•"/>
            </a:pPr>
            <a:endParaRPr lang="fr-BE" sz="1400" dirty="0"/>
          </a:p>
        </p:txBody>
      </p:sp>
      <p:sp>
        <p:nvSpPr>
          <p:cNvPr id="9" name="Rectangle 8">
            <a:extLst>
              <a:ext uri="{FF2B5EF4-FFF2-40B4-BE49-F238E27FC236}">
                <a16:creationId xmlns:a16="http://schemas.microsoft.com/office/drawing/2014/main" id="{55DF2076-62B6-4245-B5A2-DD4B0BE75E2D}"/>
              </a:ext>
            </a:extLst>
          </p:cNvPr>
          <p:cNvSpPr/>
          <p:nvPr/>
        </p:nvSpPr>
        <p:spPr bwMode="auto">
          <a:xfrm>
            <a:off x="3563888" y="4592186"/>
            <a:ext cx="1656184" cy="27697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8" name="Straight Arrow Connector 7">
            <a:extLst>
              <a:ext uri="{FF2B5EF4-FFF2-40B4-BE49-F238E27FC236}">
                <a16:creationId xmlns:a16="http://schemas.microsoft.com/office/drawing/2014/main" id="{F017C946-4C96-4ED7-B437-D5E2AF96193C}"/>
              </a:ext>
            </a:extLst>
          </p:cNvPr>
          <p:cNvCxnSpPr>
            <a:cxnSpLocks/>
          </p:cNvCxnSpPr>
          <p:nvPr/>
        </p:nvCxnSpPr>
        <p:spPr bwMode="auto">
          <a:xfrm flipV="1">
            <a:off x="4139952" y="2758918"/>
            <a:ext cx="0" cy="183326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1" name="Title 1">
            <a:extLst>
              <a:ext uri="{FF2B5EF4-FFF2-40B4-BE49-F238E27FC236}">
                <a16:creationId xmlns:a16="http://schemas.microsoft.com/office/drawing/2014/main" id="{A2DE80C5-11E6-4FAE-8147-C76DB30288AF}"/>
              </a:ext>
            </a:extLst>
          </p:cNvPr>
          <p:cNvSpPr txBox="1">
            <a:spLocks/>
          </p:cNvSpPr>
          <p:nvPr/>
        </p:nvSpPr>
        <p:spPr bwMode="auto">
          <a:xfrm>
            <a:off x="395536" y="542740"/>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r>
              <a:rPr lang="fr-FR" sz="2400" dirty="0">
                <a:solidFill>
                  <a:schemeClr val="tx2">
                    <a:lumMod val="75000"/>
                  </a:schemeClr>
                </a:solidFill>
              </a:rPr>
              <a:t>e-</a:t>
            </a:r>
            <a:r>
              <a:rPr lang="fr-FR" sz="2400" dirty="0" err="1">
                <a:solidFill>
                  <a:schemeClr val="tx2">
                    <a:lumMod val="75000"/>
                  </a:schemeClr>
                </a:solidFill>
              </a:rPr>
              <a:t>Deposit</a:t>
            </a:r>
            <a:endParaRPr lang="fr-FR" sz="2400" dirty="0">
              <a:solidFill>
                <a:schemeClr val="tx2">
                  <a:lumMod val="75000"/>
                </a:schemeClr>
              </a:solidFill>
            </a:endParaRPr>
          </a:p>
          <a:p>
            <a:r>
              <a:rPr lang="fr-FR" sz="2000" dirty="0">
                <a:solidFill>
                  <a:schemeClr val="accent1"/>
                </a:solidFill>
              </a:rPr>
              <a:t>      Action Dépôt d’un acte introductif ou d’une pièce non liée à un dossier via e-</a:t>
            </a:r>
            <a:r>
              <a:rPr lang="fr-FR" sz="2000" dirty="0" err="1">
                <a:solidFill>
                  <a:schemeClr val="accent1"/>
                </a:solidFill>
              </a:rPr>
              <a:t>Deposit</a:t>
            </a:r>
            <a:endParaRPr lang="fr-FR" sz="2000" dirty="0">
              <a:solidFill>
                <a:schemeClr val="accent1"/>
              </a:solidFill>
            </a:endParaRPr>
          </a:p>
        </p:txBody>
      </p:sp>
      <p:sp>
        <p:nvSpPr>
          <p:cNvPr id="10" name="Rectangle 9"/>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35765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51520" y="3140968"/>
            <a:ext cx="8579544" cy="2930843"/>
          </a:xfrm>
          <a:prstGeom prst="rect">
            <a:avLst/>
          </a:prstGeom>
          <a:solidFill>
            <a:schemeClr val="bg1">
              <a:lumMod val="95000"/>
            </a:schemeClr>
          </a:solidFill>
          <a:ln>
            <a:noFill/>
          </a:ln>
        </p:spPr>
        <p:txBody>
          <a:bodyPr wrap="square" rtlCol="0">
            <a:noAutofit/>
          </a:bodyPr>
          <a:lstStyle/>
          <a:p>
            <a:endParaRPr lang="fr-BE" dirty="0"/>
          </a:p>
        </p:txBody>
      </p:sp>
      <p:sp>
        <p:nvSpPr>
          <p:cNvPr id="3" name="Content Placeholder 2"/>
          <p:cNvSpPr>
            <a:spLocks noGrp="1"/>
          </p:cNvSpPr>
          <p:nvPr>
            <p:ph idx="1"/>
          </p:nvPr>
        </p:nvSpPr>
        <p:spPr>
          <a:xfrm>
            <a:off x="309238" y="1252389"/>
            <a:ext cx="8475540" cy="1697993"/>
          </a:xfrm>
          <a:noFill/>
        </p:spPr>
        <p:txBody>
          <a:bodyPr anchor="ctr">
            <a:normAutofit fontScale="92500"/>
          </a:bodyPr>
          <a:lstStyle/>
          <a:p>
            <a:pPr marL="525463">
              <a:buFont typeface="Wingdings" panose="05000000000000000000" pitchFamily="2" charset="2"/>
              <a:buChar char="§"/>
            </a:pPr>
            <a:r>
              <a:rPr lang="fr-FR" sz="1700" dirty="0">
                <a:solidFill>
                  <a:srgbClr val="002060"/>
                </a:solidFill>
              </a:rPr>
              <a:t>e-</a:t>
            </a:r>
            <a:r>
              <a:rPr lang="fr-FR" sz="1700" dirty="0" err="1">
                <a:solidFill>
                  <a:srgbClr val="002060"/>
                </a:solidFill>
              </a:rPr>
              <a:t>Deposit</a:t>
            </a:r>
            <a:r>
              <a:rPr lang="fr-FR" sz="1700" dirty="0">
                <a:solidFill>
                  <a:srgbClr val="002060"/>
                </a:solidFill>
              </a:rPr>
              <a:t> permet </a:t>
            </a:r>
            <a:r>
              <a:rPr lang="fr-FR" sz="1700" dirty="0">
                <a:solidFill>
                  <a:schemeClr val="tx2">
                    <a:lumMod val="60000"/>
                    <a:lumOff val="40000"/>
                  </a:schemeClr>
                </a:solidFill>
              </a:rPr>
              <a:t>le dépôt électronique </a:t>
            </a:r>
            <a:r>
              <a:rPr lang="fr-FR" sz="1700" dirty="0">
                <a:solidFill>
                  <a:srgbClr val="002060"/>
                </a:solidFill>
              </a:rPr>
              <a:t>(chargement) de </a:t>
            </a:r>
            <a:r>
              <a:rPr lang="fr-FR" sz="1700" dirty="0">
                <a:solidFill>
                  <a:schemeClr val="tx2">
                    <a:lumMod val="60000"/>
                    <a:lumOff val="40000"/>
                  </a:schemeClr>
                </a:solidFill>
              </a:rPr>
              <a:t>documents</a:t>
            </a:r>
            <a:r>
              <a:rPr lang="fr-FR" sz="1700" dirty="0">
                <a:solidFill>
                  <a:srgbClr val="002060"/>
                </a:solidFill>
              </a:rPr>
              <a:t> (conclusions, dossiers de pièces, lettre (par ex. la requête) à partir d'un navigateur web</a:t>
            </a:r>
          </a:p>
          <a:p>
            <a:pPr marL="525463">
              <a:buFont typeface="Wingdings" panose="05000000000000000000" pitchFamily="2" charset="2"/>
              <a:buChar char="§"/>
            </a:pPr>
            <a:r>
              <a:rPr lang="fr-FR" sz="1700" dirty="0">
                <a:solidFill>
                  <a:srgbClr val="002060"/>
                </a:solidFill>
                <a:sym typeface="Wingdings" panose="05000000000000000000" pitchFamily="2" charset="2"/>
              </a:rPr>
              <a:t>Ces documents sont automatiquement sauvegardés dans la </a:t>
            </a:r>
            <a:r>
              <a:rPr lang="fr-FR" sz="1700" dirty="0">
                <a:solidFill>
                  <a:schemeClr val="tx2">
                    <a:lumMod val="60000"/>
                    <a:lumOff val="40000"/>
                  </a:schemeClr>
                </a:solidFill>
                <a:sym typeface="Wingdings" panose="05000000000000000000" pitchFamily="2" charset="2"/>
              </a:rPr>
              <a:t>base de données </a:t>
            </a:r>
            <a:r>
              <a:rPr lang="fr-FR" sz="1700" dirty="0" err="1">
                <a:solidFill>
                  <a:schemeClr val="tx2">
                    <a:lumMod val="60000"/>
                    <a:lumOff val="40000"/>
                  </a:schemeClr>
                </a:solidFill>
                <a:sym typeface="Wingdings" panose="05000000000000000000" pitchFamily="2" charset="2"/>
              </a:rPr>
              <a:t>JustX</a:t>
            </a:r>
            <a:r>
              <a:rPr lang="fr-FR" sz="1700" dirty="0">
                <a:solidFill>
                  <a:srgbClr val="002060"/>
                </a:solidFill>
                <a:sym typeface="Wingdings" panose="05000000000000000000" pitchFamily="2" charset="2"/>
              </a:rPr>
              <a:t>*</a:t>
            </a:r>
          </a:p>
          <a:p>
            <a:pPr marL="925513" lvl="1">
              <a:buFont typeface="Courier New" panose="02070309020205020404" pitchFamily="49" charset="0"/>
              <a:buChar char="o"/>
            </a:pPr>
            <a:r>
              <a:rPr lang="fr-FR" sz="1700" dirty="0" err="1">
                <a:solidFill>
                  <a:srgbClr val="002060"/>
                </a:solidFill>
                <a:sym typeface="Wingdings" panose="05000000000000000000" pitchFamily="2" charset="2"/>
              </a:rPr>
              <a:t>JustX</a:t>
            </a:r>
            <a:r>
              <a:rPr lang="fr-FR" sz="1700" dirty="0">
                <a:solidFill>
                  <a:srgbClr val="002060"/>
                </a:solidFill>
                <a:sym typeface="Wingdings" panose="05000000000000000000" pitchFamily="2" charset="2"/>
              </a:rPr>
              <a:t> est l</a:t>
            </a:r>
            <a:r>
              <a:rPr lang="fr-BE" sz="1700" dirty="0">
                <a:solidFill>
                  <a:srgbClr val="002060"/>
                </a:solidFill>
                <a:sym typeface="Wingdings" panose="05000000000000000000" pitchFamily="2" charset="2"/>
              </a:rPr>
              <a:t>a base de données centrale où tous les documents des affaires judiciaires sont collectées et reliés électroniquement.</a:t>
            </a:r>
            <a:endParaRPr lang="fr-FR" sz="1700" dirty="0">
              <a:solidFill>
                <a:srgbClr val="002060"/>
              </a:solidFill>
              <a:sym typeface="Wingdings" panose="05000000000000000000" pitchFamily="2" charset="2"/>
            </a:endParaRPr>
          </a:p>
        </p:txBody>
      </p:sp>
      <p:cxnSp>
        <p:nvCxnSpPr>
          <p:cNvPr id="27" name="Straight Connector 26"/>
          <p:cNvCxnSpPr/>
          <p:nvPr/>
        </p:nvCxnSpPr>
        <p:spPr bwMode="auto">
          <a:xfrm>
            <a:off x="4701728" y="3215789"/>
            <a:ext cx="0" cy="2760446"/>
          </a:xfrm>
          <a:prstGeom prst="line">
            <a:avLst/>
          </a:prstGeom>
          <a:ln>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 name="Elbow Connector 17"/>
          <p:cNvCxnSpPr/>
          <p:nvPr/>
        </p:nvCxnSpPr>
        <p:spPr bwMode="auto">
          <a:xfrm rot="5400000">
            <a:off x="3783956" y="3122993"/>
            <a:ext cx="619057" cy="3924405"/>
          </a:xfrm>
          <a:prstGeom prst="bentConnector2">
            <a:avLst/>
          </a:prstGeom>
          <a:solidFill>
            <a:schemeClr val="accent1"/>
          </a:solidFill>
          <a:ln w="31750" cap="flat" cmpd="sng" algn="ctr">
            <a:solidFill>
              <a:srgbClr val="002060"/>
            </a:solidFill>
            <a:prstDash val="solid"/>
            <a:round/>
            <a:headEnd type="none" w="med" len="med"/>
            <a:tailEnd type="triangle"/>
          </a:ln>
          <a:effectLst/>
        </p:spPr>
      </p:cxnSp>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4</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791" y="5067500"/>
            <a:ext cx="623290" cy="585893"/>
          </a:xfrm>
          <a:prstGeom prst="rect">
            <a:avLst/>
          </a:prstGeom>
        </p:spPr>
      </p:pic>
      <p:sp>
        <p:nvSpPr>
          <p:cNvPr id="9" name="Flowchart: Magnetic Disk 8"/>
          <p:cNvSpPr/>
          <p:nvPr/>
        </p:nvSpPr>
        <p:spPr bwMode="auto">
          <a:xfrm>
            <a:off x="5398575" y="3861048"/>
            <a:ext cx="1165923" cy="978973"/>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cap="flat" cmpd="sng" algn="ctr">
            <a:solidFill>
              <a:schemeClr val="tx1"/>
            </a:solidFill>
            <a:prstDash val="solid"/>
            <a:round/>
            <a:headEnd type="none" w="med" len="med"/>
            <a:tailEnd type="none" w="med" len="med"/>
          </a:ln>
          <a:effectLst>
            <a:glow rad="635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bg1"/>
                </a:solidFill>
                <a:latin typeface="Arial" charset="0"/>
                <a:ea typeface="ＭＳ Ｐゴシック" pitchFamily="112" charset="-128"/>
              </a:rPr>
              <a:t>Banque de données </a:t>
            </a:r>
            <a:r>
              <a:rPr kumimoji="0" lang="fr-FR" sz="1400" b="1" i="0" u="none" strike="noStrike" cap="none" normalizeH="0" baseline="0" dirty="0" err="1">
                <a:ln>
                  <a:noFill/>
                </a:ln>
                <a:solidFill>
                  <a:schemeClr val="bg1"/>
                </a:solidFill>
                <a:latin typeface="Arial" charset="0"/>
                <a:ea typeface="ＭＳ Ｐゴシック" pitchFamily="112" charset="-128"/>
              </a:rPr>
              <a:t>JustX</a:t>
            </a:r>
            <a:r>
              <a:rPr kumimoji="0" lang="fr-FR" sz="1400" b="1" i="0" u="none" strike="noStrike" cap="none" normalizeH="0" baseline="0" dirty="0">
                <a:ln>
                  <a:noFill/>
                </a:ln>
                <a:solidFill>
                  <a:schemeClr val="bg1"/>
                </a:solidFill>
                <a:latin typeface="Arial" charset="0"/>
                <a:ea typeface="ＭＳ Ｐゴシック" pitchFamily="112" charset="-128"/>
              </a:rPr>
              <a:t> </a:t>
            </a:r>
          </a:p>
        </p:txBody>
      </p:sp>
      <p:sp>
        <p:nvSpPr>
          <p:cNvPr id="10" name="TextBox 9"/>
          <p:cNvSpPr txBox="1"/>
          <p:nvPr/>
        </p:nvSpPr>
        <p:spPr>
          <a:xfrm>
            <a:off x="1330782" y="4715351"/>
            <a:ext cx="1628582" cy="430887"/>
          </a:xfrm>
          <a:prstGeom prst="rect">
            <a:avLst/>
          </a:prstGeom>
          <a:noFill/>
        </p:spPr>
        <p:txBody>
          <a:bodyPr wrap="square" rtlCol="0">
            <a:spAutoFit/>
          </a:bodyPr>
          <a:lstStyle/>
          <a:p>
            <a:r>
              <a:rPr lang="fr-FR" sz="1100" dirty="0"/>
              <a:t>Conclusion / Dossier de pièces / Lettre</a:t>
            </a:r>
          </a:p>
        </p:txBody>
      </p:sp>
      <p:sp>
        <p:nvSpPr>
          <p:cNvPr id="11" name="TextBox 10"/>
          <p:cNvSpPr txBox="1"/>
          <p:nvPr/>
        </p:nvSpPr>
        <p:spPr>
          <a:xfrm>
            <a:off x="2764376" y="4730081"/>
            <a:ext cx="1923159" cy="261610"/>
          </a:xfrm>
          <a:prstGeom prst="rect">
            <a:avLst/>
          </a:prstGeom>
          <a:noFill/>
        </p:spPr>
        <p:txBody>
          <a:bodyPr wrap="square" rtlCol="0">
            <a:spAutoFit/>
          </a:bodyPr>
          <a:lstStyle/>
          <a:p>
            <a:r>
              <a:rPr lang="fr-FR" sz="1100" dirty="0"/>
              <a:t>Service web e-</a:t>
            </a:r>
            <a:r>
              <a:rPr lang="fr-FR" sz="1100" dirty="0" err="1"/>
              <a:t>Deposit</a:t>
            </a:r>
            <a:endParaRPr lang="fr-FR" sz="1100" dirty="0"/>
          </a:p>
        </p:txBody>
      </p:sp>
      <p:sp>
        <p:nvSpPr>
          <p:cNvPr id="12" name="TextBox 11"/>
          <p:cNvSpPr txBox="1"/>
          <p:nvPr/>
        </p:nvSpPr>
        <p:spPr>
          <a:xfrm>
            <a:off x="897316" y="5919663"/>
            <a:ext cx="1967549" cy="461665"/>
          </a:xfrm>
          <a:prstGeom prst="rect">
            <a:avLst/>
          </a:prstGeom>
          <a:noFill/>
        </p:spPr>
        <p:txBody>
          <a:bodyPr wrap="square" rtlCol="0">
            <a:spAutoFit/>
          </a:bodyPr>
          <a:lstStyle/>
          <a:p>
            <a:endParaRPr lang="en-US" dirty="0"/>
          </a:p>
        </p:txBody>
      </p:sp>
      <p:cxnSp>
        <p:nvCxnSpPr>
          <p:cNvPr id="15" name="Straight Arrow Connector 14"/>
          <p:cNvCxnSpPr/>
          <p:nvPr/>
        </p:nvCxnSpPr>
        <p:spPr bwMode="auto">
          <a:xfrm>
            <a:off x="2023239" y="4414814"/>
            <a:ext cx="756000" cy="0"/>
          </a:xfrm>
          <a:prstGeom prst="straightConnector1">
            <a:avLst/>
          </a:prstGeom>
          <a:solidFill>
            <a:schemeClr val="accent1"/>
          </a:solidFill>
          <a:ln w="31750" cap="flat" cmpd="sng" algn="ctr">
            <a:solidFill>
              <a:srgbClr val="002060"/>
            </a:solidFill>
            <a:prstDash val="solid"/>
            <a:round/>
            <a:headEnd type="none" w="med" len="med"/>
            <a:tailEnd type="triangle"/>
          </a:ln>
          <a:effectLst/>
        </p:spPr>
      </p:cxnSp>
      <p:sp>
        <p:nvSpPr>
          <p:cNvPr id="26" name="TextBox 25"/>
          <p:cNvSpPr txBox="1"/>
          <p:nvPr/>
        </p:nvSpPr>
        <p:spPr>
          <a:xfrm>
            <a:off x="7582143" y="4979204"/>
            <a:ext cx="1238329" cy="430887"/>
          </a:xfrm>
          <a:prstGeom prst="rect">
            <a:avLst/>
          </a:prstGeom>
          <a:noFill/>
        </p:spPr>
        <p:txBody>
          <a:bodyPr wrap="square" rtlCol="0">
            <a:spAutoFit/>
          </a:bodyPr>
          <a:lstStyle/>
          <a:p>
            <a:r>
              <a:rPr lang="fr-FR" sz="1100"/>
              <a:t>Application Cours </a:t>
            </a:r>
          </a:p>
          <a:p>
            <a:r>
              <a:rPr lang="fr-FR" sz="1100"/>
              <a:t>et Tribunaux </a:t>
            </a:r>
          </a:p>
        </p:txBody>
      </p:sp>
      <p:sp>
        <p:nvSpPr>
          <p:cNvPr id="14" name="Oval 13"/>
          <p:cNvSpPr/>
          <p:nvPr/>
        </p:nvSpPr>
        <p:spPr bwMode="auto">
          <a:xfrm>
            <a:off x="2131251" y="3861048"/>
            <a:ext cx="468052" cy="41556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bg1"/>
                </a:solidFill>
                <a:latin typeface="Arial" charset="0"/>
                <a:ea typeface="ＭＳ Ｐゴシック" pitchFamily="112" charset="-128"/>
              </a:rPr>
              <a:t>1</a:t>
            </a:r>
          </a:p>
        </p:txBody>
      </p:sp>
      <p:cxnSp>
        <p:nvCxnSpPr>
          <p:cNvPr id="23" name="Straight Arrow Connector 22"/>
          <p:cNvCxnSpPr/>
          <p:nvPr/>
        </p:nvCxnSpPr>
        <p:spPr bwMode="auto">
          <a:xfrm>
            <a:off x="4341783" y="4402046"/>
            <a:ext cx="864096" cy="0"/>
          </a:xfrm>
          <a:prstGeom prst="straightConnector1">
            <a:avLst/>
          </a:prstGeom>
          <a:solidFill>
            <a:schemeClr val="accent1"/>
          </a:solidFill>
          <a:ln w="31750" cap="flat" cmpd="sng" algn="ctr">
            <a:solidFill>
              <a:srgbClr val="002060"/>
            </a:solidFill>
            <a:prstDash val="solid"/>
            <a:round/>
            <a:headEnd type="none" w="med" len="med"/>
            <a:tailEnd type="triangle"/>
          </a:ln>
          <a:effectLst/>
        </p:spPr>
      </p:cxnSp>
      <p:sp>
        <p:nvSpPr>
          <p:cNvPr id="29" name="Oval 28"/>
          <p:cNvSpPr/>
          <p:nvPr/>
        </p:nvSpPr>
        <p:spPr bwMode="auto">
          <a:xfrm>
            <a:off x="4507515" y="5512231"/>
            <a:ext cx="468052" cy="41556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600" b="1">
                <a:solidFill>
                  <a:schemeClr val="bg1"/>
                </a:solidFill>
                <a:ea typeface="ＭＳ Ｐゴシック" pitchFamily="112" charset="-128"/>
              </a:rPr>
              <a:t>2</a:t>
            </a:r>
          </a:p>
        </p:txBody>
      </p:sp>
      <p:cxnSp>
        <p:nvCxnSpPr>
          <p:cNvPr id="30" name="Straight Arrow Connector 29"/>
          <p:cNvCxnSpPr/>
          <p:nvPr/>
        </p:nvCxnSpPr>
        <p:spPr bwMode="auto">
          <a:xfrm>
            <a:off x="6790055" y="4370342"/>
            <a:ext cx="864096" cy="0"/>
          </a:xfrm>
          <a:prstGeom prst="straightConnector1">
            <a:avLst/>
          </a:prstGeom>
          <a:solidFill>
            <a:schemeClr val="accent1"/>
          </a:solidFill>
          <a:ln w="31750" cap="flat" cmpd="sng" algn="ctr">
            <a:solidFill>
              <a:srgbClr val="002060"/>
            </a:solidFill>
            <a:prstDash val="solid"/>
            <a:round/>
            <a:headEnd type="none" w="med" len="med"/>
            <a:tailEnd type="triangle"/>
          </a:ln>
          <a:effectLst/>
        </p:spPr>
      </p:cxnSp>
      <p:sp>
        <p:nvSpPr>
          <p:cNvPr id="31" name="Oval 30"/>
          <p:cNvSpPr/>
          <p:nvPr/>
        </p:nvSpPr>
        <p:spPr bwMode="auto">
          <a:xfrm>
            <a:off x="6934071" y="3861048"/>
            <a:ext cx="468052" cy="41556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600" b="1">
                <a:solidFill>
                  <a:schemeClr val="bg1"/>
                </a:solidFill>
                <a:ea typeface="ＭＳ Ｐゴシック" pitchFamily="112" charset="-128"/>
              </a:rPr>
              <a:t>3</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6382" y="3910793"/>
            <a:ext cx="974362" cy="974362"/>
          </a:xfrm>
          <a:prstGeom prst="rect">
            <a:avLst/>
          </a:prstGeom>
        </p:spPr>
      </p:pic>
      <p:sp>
        <p:nvSpPr>
          <p:cNvPr id="25" name="TextBox 24"/>
          <p:cNvSpPr txBox="1"/>
          <p:nvPr/>
        </p:nvSpPr>
        <p:spPr>
          <a:xfrm>
            <a:off x="1360311" y="5640924"/>
            <a:ext cx="1512168" cy="430887"/>
          </a:xfrm>
          <a:prstGeom prst="rect">
            <a:avLst/>
          </a:prstGeom>
          <a:noFill/>
        </p:spPr>
        <p:txBody>
          <a:bodyPr wrap="square" rtlCol="0">
            <a:spAutoFit/>
          </a:bodyPr>
          <a:lstStyle/>
          <a:p>
            <a:r>
              <a:rPr lang="fr-FR" sz="1100"/>
              <a:t>Accusé de réception </a:t>
            </a:r>
          </a:p>
          <a:p>
            <a:r>
              <a:rPr lang="fr-FR" sz="1100"/>
              <a:t>automatique</a:t>
            </a:r>
          </a:p>
        </p:txBody>
      </p:sp>
      <p:sp>
        <p:nvSpPr>
          <p:cNvPr id="28" name="TextBox 27"/>
          <p:cNvSpPr txBox="1"/>
          <p:nvPr/>
        </p:nvSpPr>
        <p:spPr>
          <a:xfrm>
            <a:off x="309239" y="3212976"/>
            <a:ext cx="4248471" cy="338554"/>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600" b="1" dirty="0">
                <a:solidFill>
                  <a:schemeClr val="bg1"/>
                </a:solidFill>
              </a:rPr>
              <a:t>Citoyen/Avocat/Collaborateur</a:t>
            </a:r>
          </a:p>
        </p:txBody>
      </p:sp>
      <p:sp>
        <p:nvSpPr>
          <p:cNvPr id="32" name="TextBox 31"/>
          <p:cNvSpPr txBox="1"/>
          <p:nvPr/>
        </p:nvSpPr>
        <p:spPr>
          <a:xfrm>
            <a:off x="4845747" y="3212977"/>
            <a:ext cx="3902717" cy="336908"/>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600" b="1">
                <a:solidFill>
                  <a:schemeClr val="bg1"/>
                </a:solidFill>
              </a:rPr>
              <a:t>Justice</a:t>
            </a:r>
          </a:p>
        </p:txBody>
      </p:sp>
      <p:cxnSp>
        <p:nvCxnSpPr>
          <p:cNvPr id="33" name="Straight Arrow Connector 32"/>
          <p:cNvCxnSpPr/>
          <p:nvPr/>
        </p:nvCxnSpPr>
        <p:spPr bwMode="auto">
          <a:xfrm>
            <a:off x="1006773" y="4414814"/>
            <a:ext cx="369755" cy="0"/>
          </a:xfrm>
          <a:prstGeom prst="straightConnector1">
            <a:avLst/>
          </a:prstGeom>
          <a:solidFill>
            <a:schemeClr val="accent1"/>
          </a:solidFill>
          <a:ln w="31750" cap="flat" cmpd="sng" algn="ctr">
            <a:solidFill>
              <a:srgbClr val="002060"/>
            </a:solidFill>
            <a:prstDash val="solid"/>
            <a:round/>
            <a:headEnd type="none" w="med" len="med"/>
            <a:tailEnd type="triangle"/>
          </a:ln>
          <a:effectLst/>
        </p:spPr>
      </p:cxnSp>
      <p:pic>
        <p:nvPicPr>
          <p:cNvPr id="35" name="Picture 34"/>
          <p:cNvPicPr>
            <a:picLocks noChangeAspect="1"/>
          </p:cNvPicPr>
          <p:nvPr/>
        </p:nvPicPr>
        <p:blipFill>
          <a:blip r:embed="rId5"/>
          <a:stretch>
            <a:fillRect/>
          </a:stretch>
        </p:blipFill>
        <p:spPr>
          <a:xfrm>
            <a:off x="1339079" y="4116184"/>
            <a:ext cx="538796" cy="573398"/>
          </a:xfrm>
          <a:prstGeom prst="rect">
            <a:avLst/>
          </a:prstGeom>
        </p:spPr>
      </p:pic>
      <p:sp>
        <p:nvSpPr>
          <p:cNvPr id="36" name="Title 1"/>
          <p:cNvSpPr>
            <a:spLocks noGrp="1"/>
          </p:cNvSpPr>
          <p:nvPr>
            <p:ph type="title"/>
          </p:nvPr>
        </p:nvSpPr>
        <p:spPr>
          <a:xfrm>
            <a:off x="205234" y="299992"/>
            <a:ext cx="8305800" cy="1143000"/>
          </a:xfrm>
        </p:spPr>
        <p:txBody>
          <a:bodyPr/>
          <a:lstStyle/>
          <a:p>
            <a:r>
              <a:rPr lang="fr-FR" dirty="0"/>
              <a:t>1.1 Qu’est-ce que e-</a:t>
            </a:r>
            <a:r>
              <a:rPr lang="fr-FR" dirty="0" err="1"/>
              <a:t>Deposit</a:t>
            </a:r>
            <a:r>
              <a:rPr lang="fr-FR" dirty="0"/>
              <a:t> et dans quel cadre s’inscrit-il ? </a:t>
            </a:r>
          </a:p>
        </p:txBody>
      </p:sp>
      <p:pic>
        <p:nvPicPr>
          <p:cNvPr id="37" name="Picture 36"/>
          <p:cNvPicPr>
            <a:picLocks noChangeAspect="1"/>
          </p:cNvPicPr>
          <p:nvPr/>
        </p:nvPicPr>
        <p:blipFill rotWithShape="1">
          <a:blip r:embed="rId6">
            <a:extLst>
              <a:ext uri="{28A0092B-C50C-407E-A947-70E740481C1C}">
                <a14:useLocalDpi xmlns:a14="http://schemas.microsoft.com/office/drawing/2010/main" val="0"/>
              </a:ext>
            </a:extLst>
          </a:blip>
          <a:srcRect l="20150" b="42459"/>
          <a:stretch/>
        </p:blipFill>
        <p:spPr>
          <a:xfrm>
            <a:off x="534650" y="4137677"/>
            <a:ext cx="581748" cy="419214"/>
          </a:xfrm>
          <a:prstGeom prst="rect">
            <a:avLst/>
          </a:prstGeom>
        </p:spPr>
      </p:pic>
      <p:pic>
        <p:nvPicPr>
          <p:cNvPr id="38" name="Picture 37"/>
          <p:cNvPicPr>
            <a:picLocks noChangeAspect="1"/>
          </p:cNvPicPr>
          <p:nvPr/>
        </p:nvPicPr>
        <p:blipFill>
          <a:blip r:embed="rId7"/>
          <a:stretch>
            <a:fillRect/>
          </a:stretch>
        </p:blipFill>
        <p:spPr>
          <a:xfrm>
            <a:off x="118963" y="4127492"/>
            <a:ext cx="471429" cy="471429"/>
          </a:xfrm>
          <a:prstGeom prst="rect">
            <a:avLst/>
          </a:prstGeom>
        </p:spPr>
      </p:pic>
      <p:sp>
        <p:nvSpPr>
          <p:cNvPr id="39" name="TextBox 38"/>
          <p:cNvSpPr txBox="1"/>
          <p:nvPr/>
        </p:nvSpPr>
        <p:spPr>
          <a:xfrm>
            <a:off x="156546" y="4689035"/>
            <a:ext cx="1628582" cy="600164"/>
          </a:xfrm>
          <a:prstGeom prst="rect">
            <a:avLst/>
          </a:prstGeom>
          <a:noFill/>
        </p:spPr>
        <p:txBody>
          <a:bodyPr wrap="square" rtlCol="0">
            <a:spAutoFit/>
          </a:bodyPr>
          <a:lstStyle/>
          <a:p>
            <a:r>
              <a:rPr lang="fr-FR" sz="1100" dirty="0"/>
              <a:t>Citoyen/</a:t>
            </a:r>
          </a:p>
          <a:p>
            <a:r>
              <a:rPr lang="fr-FR" sz="1100" dirty="0"/>
              <a:t>Collaborateur/</a:t>
            </a:r>
          </a:p>
          <a:p>
            <a:r>
              <a:rPr lang="fr-FR" sz="1100" dirty="0"/>
              <a:t>Avocat</a:t>
            </a:r>
          </a:p>
        </p:txBody>
      </p:sp>
      <p:pic>
        <p:nvPicPr>
          <p:cNvPr id="40" name="Picture 39"/>
          <p:cNvPicPr>
            <a:picLocks noChangeAspect="1"/>
          </p:cNvPicPr>
          <p:nvPr/>
        </p:nvPicPr>
        <p:blipFill rotWithShape="1">
          <a:blip r:embed="rId8"/>
          <a:srcRect l="1852" r="1070" b="9623"/>
          <a:stretch/>
        </p:blipFill>
        <p:spPr>
          <a:xfrm>
            <a:off x="2821226" y="3960967"/>
            <a:ext cx="1624936" cy="728686"/>
          </a:xfrm>
          <a:prstGeom prst="rect">
            <a:avLst/>
          </a:prstGeom>
        </p:spPr>
      </p:pic>
      <p:sp>
        <p:nvSpPr>
          <p:cNvPr id="41" name="Rectangle 40"/>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42" name="Imag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4164015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40</a:t>
            </a:fld>
            <a:endParaRPr lang="en-US">
              <a:solidFill>
                <a:schemeClr val="tx1"/>
              </a:solidFill>
            </a:endParaRPr>
          </a:p>
        </p:txBody>
      </p:sp>
      <p:sp>
        <p:nvSpPr>
          <p:cNvPr id="5" name="Content Placeholder 2">
            <a:extLst>
              <a:ext uri="{FF2B5EF4-FFF2-40B4-BE49-F238E27FC236}">
                <a16:creationId xmlns:a16="http://schemas.microsoft.com/office/drawing/2014/main" id="{378F96B6-E52F-4D6B-B492-E430D6814C0B}"/>
              </a:ext>
            </a:extLst>
          </p:cNvPr>
          <p:cNvSpPr>
            <a:spLocks noGrp="1"/>
          </p:cNvSpPr>
          <p:nvPr>
            <p:ph idx="1"/>
          </p:nvPr>
        </p:nvSpPr>
        <p:spPr>
          <a:xfrm>
            <a:off x="251520" y="2276872"/>
            <a:ext cx="8528048" cy="3790614"/>
          </a:xfrm>
        </p:spPr>
        <p:txBody>
          <a:bodyPr>
            <a:normAutofit/>
          </a:bodyPr>
          <a:lstStyle/>
          <a:p>
            <a:pPr marL="0" indent="0" algn="just"/>
            <a:r>
              <a:rPr lang="fr-FR" sz="1400" dirty="0"/>
              <a:t>e-Deposit a été récemment renouvelé en ce qui concerne le dépôt d'un dossier de pièces. La nouvelle approche peut être résumée comme suit :</a:t>
            </a:r>
          </a:p>
          <a:p>
            <a:pPr marL="0" indent="0" algn="just"/>
            <a:endParaRPr lang="fr-FR" sz="1400" dirty="0"/>
          </a:p>
          <a:p>
            <a:pPr marL="285750" indent="-285750" algn="just">
              <a:buFont typeface="Arial" panose="020B0604020202020204" pitchFamily="34" charset="0"/>
              <a:buChar char="•"/>
            </a:pPr>
            <a:r>
              <a:rPr lang="fr-FR" sz="1400" dirty="0"/>
              <a:t>Le déposant "commence" avec un nouveau dossier vide et y ajoute les pièces souhaitées.  Le dossier de pièces n'est considéré comme soumis qu'à partir du moment où il est déposé par le demandeur.  </a:t>
            </a:r>
          </a:p>
          <a:p>
            <a:pPr marL="285750" indent="-285750" algn="just">
              <a:buFont typeface="Arial" panose="020B0604020202020204" pitchFamily="34" charset="0"/>
              <a:buChar char="•"/>
            </a:pPr>
            <a:endParaRPr lang="fr-FR" sz="1400" dirty="0"/>
          </a:p>
          <a:p>
            <a:pPr marL="285750" indent="-285750" algn="just">
              <a:buFont typeface="Arial" panose="020B0604020202020204" pitchFamily="34" charset="0"/>
              <a:buChar char="•"/>
            </a:pPr>
            <a:r>
              <a:rPr lang="fr-FR" sz="1400" dirty="0"/>
              <a:t>Le déposant peut délibérément garder le dossier de pièces ouvert. Le demandeur peut ajouter ou modifier des documents dans le dossier tant que son statut est "non encore déposé".  Cette phase est appelée "préparation du dossier de pièces".</a:t>
            </a:r>
          </a:p>
          <a:p>
            <a:pPr marL="285750" indent="-285750" algn="just">
              <a:buFont typeface="Arial" panose="020B0604020202020204" pitchFamily="34" charset="0"/>
              <a:buChar char="•"/>
            </a:pPr>
            <a:endParaRPr lang="fr-FR" sz="1400" dirty="0"/>
          </a:p>
          <a:p>
            <a:pPr marL="285750" indent="-285750" algn="just">
              <a:buFont typeface="Arial" panose="020B0604020202020204" pitchFamily="34" charset="0"/>
              <a:buChar char="•"/>
            </a:pPr>
            <a:r>
              <a:rPr lang="fr-FR" sz="1400" dirty="0"/>
              <a:t>Pendant le processus de préparation du dossier de pièces, il est également possible de modifier l'ordre des documents dans le dossier et de les renommer.</a:t>
            </a:r>
          </a:p>
          <a:p>
            <a:pPr marL="285750" indent="-285750" algn="just">
              <a:buFont typeface="Arial" panose="020B0604020202020204" pitchFamily="34" charset="0"/>
              <a:buChar char="•"/>
            </a:pPr>
            <a:endParaRPr lang="fr-FR" sz="1400" dirty="0"/>
          </a:p>
          <a:p>
            <a:pPr marL="285750" indent="-285750" algn="just">
              <a:buFont typeface="Arial" panose="020B0604020202020204" pitchFamily="34" charset="0"/>
              <a:buChar char="•"/>
            </a:pPr>
            <a:r>
              <a:rPr lang="fr-FR" sz="1400" dirty="0"/>
              <a:t>Après le dépôt, le système envoie un accusé de réception comprenant une liste des documents présents dans le dossier de pièces concerné.</a:t>
            </a:r>
            <a:endParaRPr lang="nl-BE" sz="1400" dirty="0"/>
          </a:p>
          <a:p>
            <a:pPr marL="285750" indent="-285750" algn="just">
              <a:buFont typeface="Arial" panose="020B0604020202020204" pitchFamily="34" charset="0"/>
              <a:buChar char="•"/>
            </a:pPr>
            <a:endParaRPr lang="fr-BE" sz="1400" dirty="0"/>
          </a:p>
        </p:txBody>
      </p:sp>
      <p:sp>
        <p:nvSpPr>
          <p:cNvPr id="6" name="Title 1">
            <a:extLst>
              <a:ext uri="{FF2B5EF4-FFF2-40B4-BE49-F238E27FC236}">
                <a16:creationId xmlns:a16="http://schemas.microsoft.com/office/drawing/2014/main" id="{A2DE80C5-11E6-4FAE-8147-C76DB30288AF}"/>
              </a:ext>
            </a:extLst>
          </p:cNvPr>
          <p:cNvSpPr txBox="1">
            <a:spLocks/>
          </p:cNvSpPr>
          <p:nvPr/>
        </p:nvSpPr>
        <p:spPr bwMode="auto">
          <a:xfrm>
            <a:off x="379549" y="917848"/>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chemeClr val="tx2">
                  <a:lumMod val="75000"/>
                </a:schemeClr>
              </a:solidFill>
            </a:endParaRPr>
          </a:p>
          <a:p>
            <a:pPr marL="457200" indent="-457200">
              <a:buFont typeface="+mj-lt"/>
              <a:buAutoNum type="arabicPeriod" startAt="7"/>
            </a:pPr>
            <a:r>
              <a:rPr lang="nl-BE" sz="2400" kern="0" dirty="0">
                <a:solidFill>
                  <a:schemeClr val="tx2">
                    <a:lumMod val="75000"/>
                  </a:schemeClr>
                </a:solidFill>
              </a:rPr>
              <a:t>e-Deposit</a:t>
            </a:r>
          </a:p>
          <a:p>
            <a:r>
              <a:rPr lang="fr-FR" sz="2000" kern="0">
                <a:solidFill>
                  <a:schemeClr val="accent1"/>
                </a:solidFill>
              </a:rPr>
              <a:t>Préparer et déposer un dossier de pièces</a:t>
            </a:r>
            <a:endParaRPr lang="nl-NL" sz="2000" kern="0" dirty="0">
              <a:solidFill>
                <a:schemeClr val="accent1"/>
              </a:solidFill>
            </a:endParaRPr>
          </a:p>
          <a:p>
            <a:endParaRPr lang="nl-BE" sz="2400" kern="0" dirty="0">
              <a:solidFill>
                <a:schemeClr val="accent1"/>
              </a:solidFill>
            </a:endParaRPr>
          </a:p>
        </p:txBody>
      </p:sp>
      <p:sp>
        <p:nvSpPr>
          <p:cNvPr id="7" name="Rectangle 6"/>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465605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41</a:t>
            </a:fld>
            <a:endParaRPr lang="en-US">
              <a:solidFill>
                <a:schemeClr val="tx1"/>
              </a:solidFill>
            </a:endParaRPr>
          </a:p>
        </p:txBody>
      </p:sp>
      <p:sp>
        <p:nvSpPr>
          <p:cNvPr id="3" name="Title 1">
            <a:extLst>
              <a:ext uri="{FF2B5EF4-FFF2-40B4-BE49-F238E27FC236}">
                <a16:creationId xmlns:a16="http://schemas.microsoft.com/office/drawing/2014/main" id="{A2DE80C5-11E6-4FAE-8147-C76DB30288AF}"/>
              </a:ext>
            </a:extLst>
          </p:cNvPr>
          <p:cNvSpPr txBox="1">
            <a:spLocks/>
          </p:cNvSpPr>
          <p:nvPr/>
        </p:nvSpPr>
        <p:spPr bwMode="auto">
          <a:xfrm>
            <a:off x="379549" y="692696"/>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chemeClr val="tx2">
                  <a:lumMod val="75000"/>
                </a:schemeClr>
              </a:solidFill>
            </a:endParaRPr>
          </a:p>
          <a:p>
            <a:pPr marL="457200" indent="-457200">
              <a:buFont typeface="+mj-lt"/>
              <a:buAutoNum type="arabicPeriod" startAt="7"/>
            </a:pPr>
            <a:r>
              <a:rPr lang="nl-BE" sz="2400" kern="0" dirty="0">
                <a:solidFill>
                  <a:schemeClr val="tx2">
                    <a:lumMod val="75000"/>
                  </a:schemeClr>
                </a:solidFill>
              </a:rPr>
              <a:t>e-Deposit</a:t>
            </a:r>
          </a:p>
          <a:p>
            <a:r>
              <a:rPr lang="fr-FR" sz="2000" kern="0">
                <a:solidFill>
                  <a:schemeClr val="accent1"/>
                </a:solidFill>
              </a:rPr>
              <a:t>Préparation et dépôt du dossier de pièces : navigation vers l'environnement utilisateur</a:t>
            </a:r>
            <a:endParaRPr lang="nl-NL" sz="2000" kern="0" dirty="0">
              <a:solidFill>
                <a:schemeClr val="accent1"/>
              </a:solidFill>
            </a:endParaRPr>
          </a:p>
          <a:p>
            <a:endParaRPr lang="nl-BE" sz="2400" kern="0" dirty="0">
              <a:solidFill>
                <a:schemeClr val="accent1"/>
              </a:solidFill>
            </a:endParaRPr>
          </a:p>
        </p:txBody>
      </p:sp>
      <p:sp>
        <p:nvSpPr>
          <p:cNvPr id="5" name="Right Arrow 4"/>
          <p:cNvSpPr/>
          <p:nvPr/>
        </p:nvSpPr>
        <p:spPr bwMode="auto">
          <a:xfrm flipH="1">
            <a:off x="4566796" y="4196029"/>
            <a:ext cx="2987824" cy="1013580"/>
          </a:xfrm>
          <a:prstGeom prst="rightArrow">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12" charset="-128"/>
            </a:endParaRPr>
          </a:p>
        </p:txBody>
      </p:sp>
      <p:sp>
        <p:nvSpPr>
          <p:cNvPr id="6" name="Rounded Rectangle 5"/>
          <p:cNvSpPr/>
          <p:nvPr/>
        </p:nvSpPr>
        <p:spPr bwMode="auto">
          <a:xfrm>
            <a:off x="467544" y="2315082"/>
            <a:ext cx="504056" cy="476413"/>
          </a:xfrm>
          <a:prstGeom prst="round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1</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7" name="Right Arrow 6"/>
          <p:cNvSpPr/>
          <p:nvPr/>
        </p:nvSpPr>
        <p:spPr bwMode="auto">
          <a:xfrm>
            <a:off x="1639213" y="2393974"/>
            <a:ext cx="3096344" cy="1013580"/>
          </a:xfrm>
          <a:prstGeom prst="rightArrow">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12" charset="-128"/>
            </a:endParaRPr>
          </a:p>
        </p:txBody>
      </p:sp>
      <p:sp>
        <p:nvSpPr>
          <p:cNvPr id="8" name="Content Placeholder 2">
            <a:extLst>
              <a:ext uri="{FF2B5EF4-FFF2-40B4-BE49-F238E27FC236}">
                <a16:creationId xmlns:a16="http://schemas.microsoft.com/office/drawing/2014/main" id="{378F96B6-E52F-4D6B-B492-E430D6814C0B}"/>
              </a:ext>
            </a:extLst>
          </p:cNvPr>
          <p:cNvSpPr>
            <a:spLocks noGrp="1"/>
          </p:cNvSpPr>
          <p:nvPr>
            <p:ph idx="1"/>
          </p:nvPr>
        </p:nvSpPr>
        <p:spPr>
          <a:xfrm>
            <a:off x="4588706" y="3784869"/>
            <a:ext cx="3528392" cy="202039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r>
              <a:rPr lang="fr-FR" sz="1400" dirty="0"/>
              <a:t>Sélectionnez le tribunal (type et lieu) et le numéro du rôle pour lesquels vous souhaitez préparer et déposer un dossier de pièces.</a:t>
            </a:r>
          </a:p>
          <a:p>
            <a:pPr marL="0" indent="0"/>
            <a:endParaRPr lang="fr-FR" sz="1400" dirty="0"/>
          </a:p>
          <a:p>
            <a:pPr marL="0" indent="0"/>
            <a:r>
              <a:rPr lang="fr-FR" sz="1400" dirty="0"/>
              <a:t>Sélectionnez "Dossier de pièces" dans la liste déroulante inférieure et cliquez sur "Vers dépôt".</a:t>
            </a:r>
            <a:endParaRPr lang="fr-BE" sz="1400" dirty="0"/>
          </a:p>
        </p:txBody>
      </p:sp>
      <p:sp>
        <p:nvSpPr>
          <p:cNvPr id="9" name="Rounded Rectangle 8"/>
          <p:cNvSpPr/>
          <p:nvPr/>
        </p:nvSpPr>
        <p:spPr bwMode="auto">
          <a:xfrm>
            <a:off x="8285605" y="3871615"/>
            <a:ext cx="504056" cy="476413"/>
          </a:xfrm>
          <a:prstGeom prst="round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2</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10" name="Content Placeholder 2">
            <a:extLst>
              <a:ext uri="{FF2B5EF4-FFF2-40B4-BE49-F238E27FC236}">
                <a16:creationId xmlns:a16="http://schemas.microsoft.com/office/drawing/2014/main" id="{378F96B6-E52F-4D6B-B492-E430D6814C0B}"/>
              </a:ext>
            </a:extLst>
          </p:cNvPr>
          <p:cNvSpPr txBox="1">
            <a:spLocks/>
          </p:cNvSpPr>
          <p:nvPr/>
        </p:nvSpPr>
        <p:spPr bwMode="auto">
          <a:xfrm>
            <a:off x="1168082" y="2279006"/>
            <a:ext cx="2971869" cy="112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0" indent="0"/>
            <a:r>
              <a:rPr lang="fr-FR" sz="1400" kern="0" dirty="0"/>
              <a:t>Après avoir établi la connexion, sélectionnez les valeurs suivantes dans les listes déroulantes présentées , puis cliquez sur "Suivant".</a:t>
            </a:r>
            <a:endParaRPr lang="fr-BE" sz="1400" kern="0" dirty="0"/>
          </a:p>
        </p:txBody>
      </p:sp>
      <p:pic>
        <p:nvPicPr>
          <p:cNvPr id="2" name="Picture 1"/>
          <p:cNvPicPr>
            <a:picLocks noChangeAspect="1"/>
          </p:cNvPicPr>
          <p:nvPr/>
        </p:nvPicPr>
        <p:blipFill>
          <a:blip r:embed="rId2"/>
          <a:stretch>
            <a:fillRect/>
          </a:stretch>
        </p:blipFill>
        <p:spPr>
          <a:xfrm>
            <a:off x="4735557" y="2263541"/>
            <a:ext cx="4054104" cy="1274986"/>
          </a:xfrm>
          <a:prstGeom prst="rect">
            <a:avLst/>
          </a:prstGeom>
        </p:spPr>
      </p:pic>
      <p:sp>
        <p:nvSpPr>
          <p:cNvPr id="12" name="Rectangle 11"/>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pic>
        <p:nvPicPr>
          <p:cNvPr id="15" name="Picture 14">
            <a:extLst>
              <a:ext uri="{FF2B5EF4-FFF2-40B4-BE49-F238E27FC236}">
                <a16:creationId xmlns:a16="http://schemas.microsoft.com/office/drawing/2014/main" id="{231781B3-4D10-424F-AA4E-CAB86E73ED9A}"/>
              </a:ext>
            </a:extLst>
          </p:cNvPr>
          <p:cNvPicPr>
            <a:picLocks noChangeAspect="1"/>
          </p:cNvPicPr>
          <p:nvPr/>
        </p:nvPicPr>
        <p:blipFill>
          <a:blip r:embed="rId4"/>
          <a:stretch>
            <a:fillRect/>
          </a:stretch>
        </p:blipFill>
        <p:spPr>
          <a:xfrm>
            <a:off x="782843" y="3405324"/>
            <a:ext cx="3615446" cy="2675148"/>
          </a:xfrm>
          <a:prstGeom prst="rect">
            <a:avLst/>
          </a:prstGeom>
        </p:spPr>
      </p:pic>
    </p:spTree>
    <p:extLst>
      <p:ext uri="{BB962C8B-B14F-4D97-AF65-F5344CB8AC3E}">
        <p14:creationId xmlns:p14="http://schemas.microsoft.com/office/powerpoint/2010/main" val="851775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42</a:t>
            </a:fld>
            <a:endParaRPr lang="en-US">
              <a:solidFill>
                <a:schemeClr val="tx1"/>
              </a:solidFill>
            </a:endParaRPr>
          </a:p>
        </p:txBody>
      </p:sp>
      <p:sp>
        <p:nvSpPr>
          <p:cNvPr id="3" name="Title 1">
            <a:extLst>
              <a:ext uri="{FF2B5EF4-FFF2-40B4-BE49-F238E27FC236}">
                <a16:creationId xmlns:a16="http://schemas.microsoft.com/office/drawing/2014/main" id="{A2DE80C5-11E6-4FAE-8147-C76DB30288AF}"/>
              </a:ext>
            </a:extLst>
          </p:cNvPr>
          <p:cNvSpPr txBox="1">
            <a:spLocks/>
          </p:cNvSpPr>
          <p:nvPr/>
        </p:nvSpPr>
        <p:spPr bwMode="auto">
          <a:xfrm>
            <a:off x="379549" y="692696"/>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chemeClr val="tx2">
                  <a:lumMod val="75000"/>
                </a:schemeClr>
              </a:solidFill>
            </a:endParaRPr>
          </a:p>
          <a:p>
            <a:pPr marL="457200" indent="-457200">
              <a:buFont typeface="+mj-lt"/>
              <a:buAutoNum type="arabicPeriod" startAt="7"/>
            </a:pPr>
            <a:r>
              <a:rPr lang="nl-BE" sz="2400" kern="0" dirty="0">
                <a:solidFill>
                  <a:schemeClr val="tx2">
                    <a:lumMod val="75000"/>
                  </a:schemeClr>
                </a:solidFill>
              </a:rPr>
              <a:t>e-Deposit</a:t>
            </a:r>
          </a:p>
          <a:p>
            <a:r>
              <a:rPr lang="nl-BE" sz="2000" kern="0">
                <a:solidFill>
                  <a:schemeClr val="accent1"/>
                </a:solidFill>
              </a:rPr>
              <a:t>      </a:t>
            </a:r>
            <a:r>
              <a:rPr lang="en-GB" sz="2000" kern="0">
                <a:solidFill>
                  <a:schemeClr val="accent1"/>
                </a:solidFill>
              </a:rPr>
              <a:t>Dossier de pièces : l'environnement utilisateur</a:t>
            </a:r>
            <a:endParaRPr lang="nl-NL" sz="2000" kern="0" dirty="0">
              <a:solidFill>
                <a:schemeClr val="accent1"/>
              </a:solidFill>
            </a:endParaRPr>
          </a:p>
          <a:p>
            <a:endParaRPr lang="nl-BE" sz="2400" kern="0" dirty="0">
              <a:solidFill>
                <a:schemeClr val="accent1"/>
              </a:solidFill>
            </a:endParaRPr>
          </a:p>
        </p:txBody>
      </p:sp>
      <p:sp>
        <p:nvSpPr>
          <p:cNvPr id="5" name="Right Arrow 4"/>
          <p:cNvSpPr/>
          <p:nvPr/>
        </p:nvSpPr>
        <p:spPr bwMode="auto">
          <a:xfrm flipH="1">
            <a:off x="4932038" y="4772683"/>
            <a:ext cx="2592289" cy="1013580"/>
          </a:xfrm>
          <a:prstGeom prst="rightArrow">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12" charset="-128"/>
            </a:endParaRPr>
          </a:p>
        </p:txBody>
      </p:sp>
      <p:sp>
        <p:nvSpPr>
          <p:cNvPr id="6" name="Rounded Rectangle 5"/>
          <p:cNvSpPr/>
          <p:nvPr/>
        </p:nvSpPr>
        <p:spPr bwMode="auto">
          <a:xfrm>
            <a:off x="467544" y="2315082"/>
            <a:ext cx="504056" cy="476413"/>
          </a:xfrm>
          <a:prstGeom prst="round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3</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7" name="Right Arrow 6"/>
          <p:cNvSpPr/>
          <p:nvPr/>
        </p:nvSpPr>
        <p:spPr bwMode="auto">
          <a:xfrm>
            <a:off x="1634856" y="2553288"/>
            <a:ext cx="3096344" cy="1013580"/>
          </a:xfrm>
          <a:prstGeom prst="rightArrow">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12" charset="-128"/>
            </a:endParaRPr>
          </a:p>
        </p:txBody>
      </p:sp>
      <p:sp>
        <p:nvSpPr>
          <p:cNvPr id="8" name="Content Placeholder 2">
            <a:extLst>
              <a:ext uri="{FF2B5EF4-FFF2-40B4-BE49-F238E27FC236}">
                <a16:creationId xmlns:a16="http://schemas.microsoft.com/office/drawing/2014/main" id="{378F96B6-E52F-4D6B-B492-E430D6814C0B}"/>
              </a:ext>
            </a:extLst>
          </p:cNvPr>
          <p:cNvSpPr>
            <a:spLocks noGrp="1"/>
          </p:cNvSpPr>
          <p:nvPr>
            <p:ph idx="1"/>
          </p:nvPr>
        </p:nvSpPr>
        <p:spPr>
          <a:xfrm>
            <a:off x="5237592" y="3784869"/>
            <a:ext cx="2879505" cy="2164411"/>
          </a:xfrm>
        </p:spPr>
        <p:txBody>
          <a:bodyPr>
            <a:normAutofit/>
          </a:bodyPr>
          <a:lstStyle/>
          <a:p>
            <a:pPr marL="0" indent="0" algn="r"/>
            <a:r>
              <a:rPr lang="fr-FR" sz="1400"/>
              <a:t>Au milieu, à gauche, il y a la liste (initialement vide) des pièces que vous allez ajouter et, à droite, la zone sur laquelle on peut cliquer pour ajouter des pièces, ou sur laquelle on peut faire glisser des pièces pour les ajouter.</a:t>
            </a:r>
            <a:endParaRPr lang="en-GB" sz="1400"/>
          </a:p>
        </p:txBody>
      </p:sp>
      <p:sp>
        <p:nvSpPr>
          <p:cNvPr id="9" name="Rounded Rectangle 8"/>
          <p:cNvSpPr/>
          <p:nvPr/>
        </p:nvSpPr>
        <p:spPr bwMode="auto">
          <a:xfrm>
            <a:off x="8285605" y="3871615"/>
            <a:ext cx="504056" cy="476413"/>
          </a:xfrm>
          <a:prstGeom prst="round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4</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10" name="Content Placeholder 2">
            <a:extLst>
              <a:ext uri="{FF2B5EF4-FFF2-40B4-BE49-F238E27FC236}">
                <a16:creationId xmlns:a16="http://schemas.microsoft.com/office/drawing/2014/main" id="{378F96B6-E52F-4D6B-B492-E430D6814C0B}"/>
              </a:ext>
            </a:extLst>
          </p:cNvPr>
          <p:cNvSpPr txBox="1">
            <a:spLocks/>
          </p:cNvSpPr>
          <p:nvPr/>
        </p:nvSpPr>
        <p:spPr bwMode="auto">
          <a:xfrm>
            <a:off x="1168082" y="2279006"/>
            <a:ext cx="2971869" cy="112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0" indent="0"/>
            <a:r>
              <a:rPr lang="fr-FR" sz="1400" kern="0"/>
              <a:t>L'écran qui apparaît maintenant contient tous les outils qui vous permettent de préparer et finalement de déposer le dossier de pièces.</a:t>
            </a:r>
            <a:endParaRPr lang="fr-BE" sz="1400" kern="0" dirty="0"/>
          </a:p>
        </p:txBody>
      </p:sp>
      <p:pic>
        <p:nvPicPr>
          <p:cNvPr id="2" name="Picture 1"/>
          <p:cNvPicPr>
            <a:picLocks noChangeAspect="1"/>
          </p:cNvPicPr>
          <p:nvPr/>
        </p:nvPicPr>
        <p:blipFill>
          <a:blip r:embed="rId2"/>
          <a:stretch>
            <a:fillRect/>
          </a:stretch>
        </p:blipFill>
        <p:spPr>
          <a:xfrm>
            <a:off x="5237592" y="1725337"/>
            <a:ext cx="3552069" cy="2015683"/>
          </a:xfrm>
          <a:prstGeom prst="rect">
            <a:avLst/>
          </a:prstGeom>
        </p:spPr>
      </p:pic>
      <p:pic>
        <p:nvPicPr>
          <p:cNvPr id="11" name="Picture 10"/>
          <p:cNvPicPr>
            <a:picLocks noChangeAspect="1"/>
          </p:cNvPicPr>
          <p:nvPr/>
        </p:nvPicPr>
        <p:blipFill>
          <a:blip r:embed="rId3"/>
          <a:stretch>
            <a:fillRect/>
          </a:stretch>
        </p:blipFill>
        <p:spPr>
          <a:xfrm>
            <a:off x="379549" y="3741020"/>
            <a:ext cx="4214137" cy="2018037"/>
          </a:xfrm>
          <a:prstGeom prst="rect">
            <a:avLst/>
          </a:prstGeom>
        </p:spPr>
      </p:pic>
      <p:sp>
        <p:nvSpPr>
          <p:cNvPr id="12" name="Rectangle 11"/>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608162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43</a:t>
            </a:fld>
            <a:endParaRPr lang="en-US">
              <a:solidFill>
                <a:schemeClr val="tx1"/>
              </a:solidFill>
            </a:endParaRPr>
          </a:p>
        </p:txBody>
      </p:sp>
      <p:sp>
        <p:nvSpPr>
          <p:cNvPr id="3" name="Rounded Rectangle 2"/>
          <p:cNvSpPr/>
          <p:nvPr/>
        </p:nvSpPr>
        <p:spPr bwMode="auto">
          <a:xfrm>
            <a:off x="478293" y="1959882"/>
            <a:ext cx="511000" cy="476413"/>
          </a:xfrm>
          <a:prstGeom prst="round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5</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5" name="Content Placeholder 2">
            <a:extLst>
              <a:ext uri="{FF2B5EF4-FFF2-40B4-BE49-F238E27FC236}">
                <a16:creationId xmlns:a16="http://schemas.microsoft.com/office/drawing/2014/main" id="{378F96B6-E52F-4D6B-B492-E430D6814C0B}"/>
              </a:ext>
            </a:extLst>
          </p:cNvPr>
          <p:cNvSpPr txBox="1">
            <a:spLocks/>
          </p:cNvSpPr>
          <p:nvPr/>
        </p:nvSpPr>
        <p:spPr bwMode="auto">
          <a:xfrm>
            <a:off x="1178831" y="1923806"/>
            <a:ext cx="7611810" cy="78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0" indent="0"/>
            <a:r>
              <a:rPr lang="fr-FR" sz="1400" kern="0"/>
              <a:t>Cliquez sur la zone à droite (A) pour ajouter de nouvelles pièces.  Choisissez ensuite une ou plusieurs pièces dans la fenêtre de dialogue (B), et cliquez sur "Ouvrir" (C).  Vous pouvez répéter cette opération aussi souvent que vous le souhaitez pour ajouter de nouvelles pièces.</a:t>
            </a:r>
            <a:endParaRPr lang="fr-BE" sz="1400" kern="0" dirty="0"/>
          </a:p>
        </p:txBody>
      </p:sp>
      <p:sp>
        <p:nvSpPr>
          <p:cNvPr id="6" name="Title 1">
            <a:extLst>
              <a:ext uri="{FF2B5EF4-FFF2-40B4-BE49-F238E27FC236}">
                <a16:creationId xmlns:a16="http://schemas.microsoft.com/office/drawing/2014/main" id="{A2DE80C5-11E6-4FAE-8147-C76DB30288AF}"/>
              </a:ext>
            </a:extLst>
          </p:cNvPr>
          <p:cNvSpPr txBox="1">
            <a:spLocks/>
          </p:cNvSpPr>
          <p:nvPr/>
        </p:nvSpPr>
        <p:spPr bwMode="auto">
          <a:xfrm>
            <a:off x="379549" y="692696"/>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chemeClr val="tx2">
                  <a:lumMod val="75000"/>
                </a:schemeClr>
              </a:solidFill>
            </a:endParaRPr>
          </a:p>
          <a:p>
            <a:pPr marL="457200" indent="-457200">
              <a:buFont typeface="+mj-lt"/>
              <a:buAutoNum type="arabicPeriod" startAt="7"/>
            </a:pPr>
            <a:r>
              <a:rPr lang="nl-BE" sz="2400" kern="0">
                <a:solidFill>
                  <a:schemeClr val="tx2">
                    <a:lumMod val="75000"/>
                  </a:schemeClr>
                </a:solidFill>
              </a:rPr>
              <a:t>e-Deposit</a:t>
            </a:r>
          </a:p>
          <a:p>
            <a:r>
              <a:rPr lang="nl-BE" sz="2000" kern="0">
                <a:solidFill>
                  <a:schemeClr val="accent1"/>
                </a:solidFill>
              </a:rPr>
              <a:t>      </a:t>
            </a:r>
            <a:r>
              <a:rPr lang="en-GB" sz="2000" kern="0">
                <a:solidFill>
                  <a:schemeClr val="accent1"/>
                </a:solidFill>
              </a:rPr>
              <a:t>Dossier de pièces : </a:t>
            </a:r>
            <a:r>
              <a:rPr lang="fr-FR" sz="2000" kern="0">
                <a:solidFill>
                  <a:schemeClr val="accent1"/>
                </a:solidFill>
              </a:rPr>
              <a:t>ajout de pièces à l'aide de la boîte de dialogue Windows</a:t>
            </a:r>
            <a:endParaRPr lang="nl-NL" sz="2000" kern="0">
              <a:solidFill>
                <a:schemeClr val="accent1"/>
              </a:solidFill>
            </a:endParaRPr>
          </a:p>
          <a:p>
            <a:endParaRPr lang="nl-BE" sz="2400" kern="0" dirty="0">
              <a:solidFill>
                <a:schemeClr val="accent1"/>
              </a:solidFill>
            </a:endParaRPr>
          </a:p>
        </p:txBody>
      </p:sp>
      <p:pic>
        <p:nvPicPr>
          <p:cNvPr id="2" name="Picture 1"/>
          <p:cNvPicPr>
            <a:picLocks noChangeAspect="1"/>
          </p:cNvPicPr>
          <p:nvPr/>
        </p:nvPicPr>
        <p:blipFill>
          <a:blip r:embed="rId2"/>
          <a:stretch>
            <a:fillRect/>
          </a:stretch>
        </p:blipFill>
        <p:spPr>
          <a:xfrm>
            <a:off x="1475655" y="2801870"/>
            <a:ext cx="5120915" cy="3147410"/>
          </a:xfrm>
          <a:prstGeom prst="rect">
            <a:avLst/>
          </a:prstGeom>
        </p:spPr>
      </p:pic>
      <p:sp>
        <p:nvSpPr>
          <p:cNvPr id="7" name="Rounded Rectangle 6"/>
          <p:cNvSpPr/>
          <p:nvPr/>
        </p:nvSpPr>
        <p:spPr bwMode="auto">
          <a:xfrm>
            <a:off x="5875089" y="4869160"/>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A</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8" name="Rounded Rectangle 7"/>
          <p:cNvSpPr/>
          <p:nvPr/>
        </p:nvSpPr>
        <p:spPr bwMode="auto">
          <a:xfrm>
            <a:off x="3419872" y="4990396"/>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C</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9" name="Rounded Rectangle 8"/>
          <p:cNvSpPr/>
          <p:nvPr/>
        </p:nvSpPr>
        <p:spPr bwMode="auto">
          <a:xfrm>
            <a:off x="2195736" y="3284984"/>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B</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10" name="Rectangle 9"/>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543633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44</a:t>
            </a:fld>
            <a:endParaRPr lang="en-US">
              <a:solidFill>
                <a:schemeClr val="tx1"/>
              </a:solidFill>
            </a:endParaRPr>
          </a:p>
        </p:txBody>
      </p:sp>
      <p:sp>
        <p:nvSpPr>
          <p:cNvPr id="3" name="Title 1">
            <a:extLst>
              <a:ext uri="{FF2B5EF4-FFF2-40B4-BE49-F238E27FC236}">
                <a16:creationId xmlns:a16="http://schemas.microsoft.com/office/drawing/2014/main" id="{A2DE80C5-11E6-4FAE-8147-C76DB30288AF}"/>
              </a:ext>
            </a:extLst>
          </p:cNvPr>
          <p:cNvSpPr txBox="1">
            <a:spLocks/>
          </p:cNvSpPr>
          <p:nvPr/>
        </p:nvSpPr>
        <p:spPr bwMode="auto">
          <a:xfrm>
            <a:off x="379549" y="692696"/>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chemeClr val="tx2">
                  <a:lumMod val="75000"/>
                </a:schemeClr>
              </a:solidFill>
            </a:endParaRPr>
          </a:p>
          <a:p>
            <a:pPr marL="457200" indent="-457200">
              <a:buFont typeface="+mj-lt"/>
              <a:buAutoNum type="arabicPeriod" startAt="7"/>
            </a:pPr>
            <a:r>
              <a:rPr lang="nl-BE" sz="2400" kern="0" dirty="0">
                <a:solidFill>
                  <a:schemeClr val="tx2">
                    <a:lumMod val="75000"/>
                  </a:schemeClr>
                </a:solidFill>
              </a:rPr>
              <a:t>e-Deposit</a:t>
            </a:r>
          </a:p>
          <a:p>
            <a:r>
              <a:rPr lang="nl-BE" sz="2000" kern="0" dirty="0">
                <a:solidFill>
                  <a:schemeClr val="accent1"/>
                </a:solidFill>
              </a:rPr>
              <a:t>      </a:t>
            </a:r>
            <a:r>
              <a:rPr lang="en-GB" sz="2000" kern="0" dirty="0">
                <a:solidFill>
                  <a:schemeClr val="accent1"/>
                </a:solidFill>
              </a:rPr>
              <a:t>Dossier de </a:t>
            </a:r>
            <a:r>
              <a:rPr lang="en-GB" sz="2000" kern="0" dirty="0" err="1">
                <a:solidFill>
                  <a:schemeClr val="accent1"/>
                </a:solidFill>
              </a:rPr>
              <a:t>pièces</a:t>
            </a:r>
            <a:r>
              <a:rPr lang="en-GB" sz="2000" kern="0" dirty="0">
                <a:solidFill>
                  <a:schemeClr val="accent1"/>
                </a:solidFill>
              </a:rPr>
              <a:t> : </a:t>
            </a:r>
            <a:r>
              <a:rPr lang="fr-FR" sz="2000" kern="0" dirty="0">
                <a:solidFill>
                  <a:schemeClr val="accent1"/>
                </a:solidFill>
              </a:rPr>
              <a:t>ajout de pièces à partir de l’Explorateur Windows</a:t>
            </a:r>
            <a:endParaRPr lang="nl-NL" sz="2000" kern="0" dirty="0">
              <a:solidFill>
                <a:schemeClr val="accent1"/>
              </a:solidFill>
            </a:endParaRPr>
          </a:p>
          <a:p>
            <a:endParaRPr lang="nl-BE" sz="2400" kern="0" dirty="0">
              <a:solidFill>
                <a:schemeClr val="accent1"/>
              </a:solidFill>
            </a:endParaRPr>
          </a:p>
        </p:txBody>
      </p:sp>
      <p:sp>
        <p:nvSpPr>
          <p:cNvPr id="5" name="Rounded Rectangle 4"/>
          <p:cNvSpPr/>
          <p:nvPr/>
        </p:nvSpPr>
        <p:spPr bwMode="auto">
          <a:xfrm>
            <a:off x="478293" y="1959882"/>
            <a:ext cx="511000" cy="476413"/>
          </a:xfrm>
          <a:prstGeom prst="round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6</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6" name="Content Placeholder 2">
            <a:extLst>
              <a:ext uri="{FF2B5EF4-FFF2-40B4-BE49-F238E27FC236}">
                <a16:creationId xmlns:a16="http://schemas.microsoft.com/office/drawing/2014/main" id="{378F96B6-E52F-4D6B-B492-E430D6814C0B}"/>
              </a:ext>
            </a:extLst>
          </p:cNvPr>
          <p:cNvSpPr txBox="1">
            <a:spLocks/>
          </p:cNvSpPr>
          <p:nvPr/>
        </p:nvSpPr>
        <p:spPr bwMode="auto">
          <a:xfrm>
            <a:off x="1178831" y="1923806"/>
            <a:ext cx="7611810" cy="8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0" indent="0"/>
            <a:r>
              <a:rPr lang="fr-FR" sz="1400" kern="0" dirty="0"/>
              <a:t>Ouvrez l'Explorateur Windows, sélectionnez et faites glisser (A) une ou plusieurs pièces à partir de celui-ci, puis relâchez-les au-dessus de la zone située à droite de l'application (B).  Il s'agit d'une deuxième et nouvelle façon d'ajouter des pièces à votre dossier de pièces.</a:t>
            </a:r>
          </a:p>
        </p:txBody>
      </p:sp>
      <p:pic>
        <p:nvPicPr>
          <p:cNvPr id="2" name="Picture 1"/>
          <p:cNvPicPr>
            <a:picLocks noChangeAspect="1"/>
          </p:cNvPicPr>
          <p:nvPr/>
        </p:nvPicPr>
        <p:blipFill>
          <a:blip r:embed="rId2"/>
          <a:stretch>
            <a:fillRect/>
          </a:stretch>
        </p:blipFill>
        <p:spPr>
          <a:xfrm>
            <a:off x="683568" y="2901948"/>
            <a:ext cx="3457565" cy="3030602"/>
          </a:xfrm>
          <a:prstGeom prst="rect">
            <a:avLst/>
          </a:prstGeom>
        </p:spPr>
      </p:pic>
      <p:pic>
        <p:nvPicPr>
          <p:cNvPr id="7" name="Picture 6"/>
          <p:cNvPicPr>
            <a:picLocks noChangeAspect="1"/>
          </p:cNvPicPr>
          <p:nvPr/>
        </p:nvPicPr>
        <p:blipFill>
          <a:blip r:embed="rId3"/>
          <a:stretch>
            <a:fillRect/>
          </a:stretch>
        </p:blipFill>
        <p:spPr>
          <a:xfrm>
            <a:off x="4843775" y="2708920"/>
            <a:ext cx="4189234" cy="3351387"/>
          </a:xfrm>
          <a:prstGeom prst="rect">
            <a:avLst/>
          </a:prstGeom>
        </p:spPr>
      </p:pic>
      <p:sp>
        <p:nvSpPr>
          <p:cNvPr id="8" name="Right Arrow 7"/>
          <p:cNvSpPr/>
          <p:nvPr/>
        </p:nvSpPr>
        <p:spPr bwMode="auto">
          <a:xfrm flipH="1">
            <a:off x="3635896" y="4077072"/>
            <a:ext cx="3302496" cy="451571"/>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12" charset="-128"/>
            </a:endParaRPr>
          </a:p>
        </p:txBody>
      </p:sp>
      <p:sp>
        <p:nvSpPr>
          <p:cNvPr id="9" name="Rounded Rectangle 8"/>
          <p:cNvSpPr/>
          <p:nvPr/>
        </p:nvSpPr>
        <p:spPr bwMode="auto">
          <a:xfrm>
            <a:off x="7224222" y="4346015"/>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A</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10" name="Rounded Rectangle 9"/>
          <p:cNvSpPr/>
          <p:nvPr/>
        </p:nvSpPr>
        <p:spPr bwMode="auto">
          <a:xfrm>
            <a:off x="2123728" y="3111271"/>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B</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11" name="Rectangle 10"/>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08920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45</a:t>
            </a:fld>
            <a:endParaRPr lang="en-US">
              <a:solidFill>
                <a:schemeClr val="tx1"/>
              </a:solidFill>
            </a:endParaRPr>
          </a:p>
        </p:txBody>
      </p:sp>
      <p:sp>
        <p:nvSpPr>
          <p:cNvPr id="3" name="Title 1">
            <a:extLst>
              <a:ext uri="{FF2B5EF4-FFF2-40B4-BE49-F238E27FC236}">
                <a16:creationId xmlns:a16="http://schemas.microsoft.com/office/drawing/2014/main" id="{A2DE80C5-11E6-4FAE-8147-C76DB30288AF}"/>
              </a:ext>
            </a:extLst>
          </p:cNvPr>
          <p:cNvSpPr txBox="1">
            <a:spLocks/>
          </p:cNvSpPr>
          <p:nvPr/>
        </p:nvSpPr>
        <p:spPr bwMode="auto">
          <a:xfrm>
            <a:off x="379549" y="692696"/>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chemeClr val="tx2">
                  <a:lumMod val="75000"/>
                </a:schemeClr>
              </a:solidFill>
            </a:endParaRPr>
          </a:p>
          <a:p>
            <a:pPr marL="457200" indent="-457200">
              <a:buFont typeface="+mj-lt"/>
              <a:buAutoNum type="arabicPeriod" startAt="7"/>
            </a:pPr>
            <a:r>
              <a:rPr lang="nl-BE" sz="2400" kern="0" dirty="0">
                <a:solidFill>
                  <a:schemeClr val="tx2">
                    <a:lumMod val="75000"/>
                  </a:schemeClr>
                </a:solidFill>
              </a:rPr>
              <a:t>e-Deposit</a:t>
            </a:r>
          </a:p>
          <a:p>
            <a:r>
              <a:rPr lang="nl-BE" sz="2000" kern="0">
                <a:solidFill>
                  <a:schemeClr val="accent1"/>
                </a:solidFill>
              </a:rPr>
              <a:t>      Dossier de pièces</a:t>
            </a:r>
            <a:r>
              <a:rPr lang="en-GB" sz="2000" kern="0">
                <a:solidFill>
                  <a:schemeClr val="accent1"/>
                </a:solidFill>
              </a:rPr>
              <a:t> : fonctionnalités supplémentaires</a:t>
            </a:r>
            <a:endParaRPr lang="nl-NL" sz="2000" kern="0" dirty="0">
              <a:solidFill>
                <a:schemeClr val="accent1"/>
              </a:solidFill>
            </a:endParaRPr>
          </a:p>
          <a:p>
            <a:endParaRPr lang="nl-BE" sz="2400" kern="0" dirty="0">
              <a:solidFill>
                <a:schemeClr val="accent1"/>
              </a:solidFill>
            </a:endParaRPr>
          </a:p>
        </p:txBody>
      </p:sp>
      <p:sp>
        <p:nvSpPr>
          <p:cNvPr id="5" name="Content Placeholder 2">
            <a:extLst>
              <a:ext uri="{FF2B5EF4-FFF2-40B4-BE49-F238E27FC236}">
                <a16:creationId xmlns:a16="http://schemas.microsoft.com/office/drawing/2014/main" id="{378F96B6-E52F-4D6B-B492-E430D6814C0B}"/>
              </a:ext>
            </a:extLst>
          </p:cNvPr>
          <p:cNvSpPr txBox="1">
            <a:spLocks/>
          </p:cNvSpPr>
          <p:nvPr/>
        </p:nvSpPr>
        <p:spPr bwMode="auto">
          <a:xfrm>
            <a:off x="222154" y="1848882"/>
            <a:ext cx="2340566" cy="410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0" indent="0"/>
            <a:r>
              <a:rPr lang="fr-FR" sz="1400" kern="0"/>
              <a:t>A : Changez la position de la pièce individuelle dans la liste en cliquant sur les trois points et en la faisant glisser vers la position souhaitée.</a:t>
            </a:r>
          </a:p>
          <a:p>
            <a:pPr marL="0" indent="0"/>
            <a:r>
              <a:rPr lang="fr-FR" sz="1400" kern="0"/>
              <a:t>B : Cliquez sur la corbeille d'une pièce pour la supprimer de la liste.</a:t>
            </a:r>
          </a:p>
          <a:p>
            <a:pPr marL="0" indent="0"/>
            <a:r>
              <a:rPr lang="fr-FR" sz="1400" kern="0"/>
              <a:t>C : Cliquez sur la loupe d'un élément pour afficher son contenu dans un nouvel onglet du navigateur.</a:t>
            </a:r>
          </a:p>
          <a:p>
            <a:pPr marL="0" indent="0"/>
            <a:r>
              <a:rPr lang="fr-FR" sz="1400" kern="0"/>
              <a:t>D : Cliquez sur un point d'interrogation pour obtenir plus d'informations sur la fonction qui lui est proche.</a:t>
            </a:r>
            <a:endParaRPr lang="fr-BE" sz="1400" kern="0" dirty="0"/>
          </a:p>
        </p:txBody>
      </p:sp>
      <p:pic>
        <p:nvPicPr>
          <p:cNvPr id="2" name="Picture 1"/>
          <p:cNvPicPr>
            <a:picLocks noChangeAspect="1"/>
          </p:cNvPicPr>
          <p:nvPr/>
        </p:nvPicPr>
        <p:blipFill>
          <a:blip r:embed="rId2"/>
          <a:stretch>
            <a:fillRect/>
          </a:stretch>
        </p:blipFill>
        <p:spPr>
          <a:xfrm>
            <a:off x="2987823" y="2204864"/>
            <a:ext cx="5581383" cy="3240360"/>
          </a:xfrm>
          <a:prstGeom prst="rect">
            <a:avLst/>
          </a:prstGeom>
        </p:spPr>
      </p:pic>
      <p:sp>
        <p:nvSpPr>
          <p:cNvPr id="6" name="Rounded Rectangle 5"/>
          <p:cNvSpPr/>
          <p:nvPr/>
        </p:nvSpPr>
        <p:spPr bwMode="auto">
          <a:xfrm>
            <a:off x="2921598" y="4449638"/>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A</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7" name="Rounded Rectangle 6"/>
          <p:cNvSpPr/>
          <p:nvPr/>
        </p:nvSpPr>
        <p:spPr bwMode="auto">
          <a:xfrm>
            <a:off x="5940152" y="2276872"/>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B</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8" name="Rounded Rectangle 7"/>
          <p:cNvSpPr/>
          <p:nvPr/>
        </p:nvSpPr>
        <p:spPr bwMode="auto">
          <a:xfrm>
            <a:off x="6109370" y="4581128"/>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C</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9" name="Rounded Rectangle 8"/>
          <p:cNvSpPr/>
          <p:nvPr/>
        </p:nvSpPr>
        <p:spPr bwMode="auto">
          <a:xfrm>
            <a:off x="7669300" y="1531789"/>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D</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cxnSp>
        <p:nvCxnSpPr>
          <p:cNvPr id="10" name="Straight Connector 9"/>
          <p:cNvCxnSpPr/>
          <p:nvPr/>
        </p:nvCxnSpPr>
        <p:spPr bwMode="auto">
          <a:xfrm flipH="1">
            <a:off x="3259934" y="4089598"/>
            <a:ext cx="381744" cy="549709"/>
          </a:xfrm>
          <a:prstGeom prst="line">
            <a:avLst/>
          </a:prstGeom>
          <a:solidFill>
            <a:schemeClr val="accent1"/>
          </a:solidFill>
          <a:ln w="63500" cap="flat" cmpd="sng" algn="ctr">
            <a:solidFill>
              <a:srgbClr val="C00000"/>
            </a:solidFill>
            <a:prstDash val="solid"/>
            <a:round/>
            <a:headEnd type="none" w="med" len="med"/>
            <a:tailEnd type="none" w="med" len="med"/>
          </a:ln>
          <a:effectLst/>
        </p:spPr>
      </p:cxnSp>
      <p:cxnSp>
        <p:nvCxnSpPr>
          <p:cNvPr id="11" name="Straight Connector 10"/>
          <p:cNvCxnSpPr/>
          <p:nvPr/>
        </p:nvCxnSpPr>
        <p:spPr bwMode="auto">
          <a:xfrm flipH="1">
            <a:off x="6364870" y="4127162"/>
            <a:ext cx="151346" cy="560683"/>
          </a:xfrm>
          <a:prstGeom prst="line">
            <a:avLst/>
          </a:prstGeom>
          <a:solidFill>
            <a:schemeClr val="accent1"/>
          </a:solidFill>
          <a:ln w="63500" cap="flat" cmpd="sng" algn="ctr">
            <a:solidFill>
              <a:srgbClr val="C00000"/>
            </a:solidFill>
            <a:prstDash val="solid"/>
            <a:round/>
            <a:headEnd type="none" w="med" len="med"/>
            <a:tailEnd type="none" w="med" len="med"/>
          </a:ln>
          <a:effectLst/>
        </p:spPr>
      </p:cxnSp>
      <p:cxnSp>
        <p:nvCxnSpPr>
          <p:cNvPr id="12" name="Straight Connector 11"/>
          <p:cNvCxnSpPr/>
          <p:nvPr/>
        </p:nvCxnSpPr>
        <p:spPr bwMode="auto">
          <a:xfrm>
            <a:off x="6228184" y="2657792"/>
            <a:ext cx="504056" cy="327003"/>
          </a:xfrm>
          <a:prstGeom prst="line">
            <a:avLst/>
          </a:prstGeom>
          <a:solidFill>
            <a:schemeClr val="accent1"/>
          </a:solidFill>
          <a:ln w="63500" cap="flat" cmpd="sng" algn="ctr">
            <a:solidFill>
              <a:srgbClr val="C00000"/>
            </a:solidFill>
            <a:prstDash val="solid"/>
            <a:round/>
            <a:headEnd type="none" w="med" len="med"/>
            <a:tailEnd type="none" w="med" len="med"/>
          </a:ln>
          <a:effectLst/>
        </p:spPr>
      </p:cxnSp>
      <p:cxnSp>
        <p:nvCxnSpPr>
          <p:cNvPr id="13" name="Straight Connector 12"/>
          <p:cNvCxnSpPr/>
          <p:nvPr/>
        </p:nvCxnSpPr>
        <p:spPr bwMode="auto">
          <a:xfrm>
            <a:off x="7977629" y="1937752"/>
            <a:ext cx="288032" cy="566027"/>
          </a:xfrm>
          <a:prstGeom prst="line">
            <a:avLst/>
          </a:prstGeom>
          <a:solidFill>
            <a:schemeClr val="accent1"/>
          </a:solidFill>
          <a:ln w="63500" cap="flat" cmpd="sng" algn="ctr">
            <a:solidFill>
              <a:srgbClr val="C00000"/>
            </a:solidFill>
            <a:prstDash val="solid"/>
            <a:round/>
            <a:headEnd type="none" w="med" len="med"/>
            <a:tailEnd type="none" w="med" len="med"/>
          </a:ln>
          <a:effectLst/>
        </p:spPr>
      </p:cxnSp>
      <p:sp>
        <p:nvSpPr>
          <p:cNvPr id="14" name="Rectangle 13"/>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115583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46</a:t>
            </a:fld>
            <a:endParaRPr lang="en-US">
              <a:solidFill>
                <a:schemeClr val="tx1"/>
              </a:solidFill>
            </a:endParaRPr>
          </a:p>
        </p:txBody>
      </p:sp>
      <p:sp>
        <p:nvSpPr>
          <p:cNvPr id="6" name="Title 1">
            <a:extLst>
              <a:ext uri="{FF2B5EF4-FFF2-40B4-BE49-F238E27FC236}">
                <a16:creationId xmlns:a16="http://schemas.microsoft.com/office/drawing/2014/main" id="{A2DE80C5-11E6-4FAE-8147-C76DB30288AF}"/>
              </a:ext>
            </a:extLst>
          </p:cNvPr>
          <p:cNvSpPr txBox="1">
            <a:spLocks/>
          </p:cNvSpPr>
          <p:nvPr/>
        </p:nvSpPr>
        <p:spPr bwMode="auto">
          <a:xfrm>
            <a:off x="379549" y="692696"/>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chemeClr val="tx2">
                  <a:lumMod val="75000"/>
                </a:schemeClr>
              </a:solidFill>
            </a:endParaRPr>
          </a:p>
          <a:p>
            <a:pPr marL="457200" indent="-457200">
              <a:buFont typeface="+mj-lt"/>
              <a:buAutoNum type="arabicPeriod" startAt="7"/>
            </a:pPr>
            <a:r>
              <a:rPr lang="nl-BE" sz="2400" kern="0" dirty="0">
                <a:solidFill>
                  <a:schemeClr val="tx2">
                    <a:lumMod val="75000"/>
                  </a:schemeClr>
                </a:solidFill>
              </a:rPr>
              <a:t>e-Deposit</a:t>
            </a:r>
          </a:p>
          <a:p>
            <a:r>
              <a:rPr lang="nl-BE" sz="2000" kern="0">
                <a:solidFill>
                  <a:schemeClr val="accent1"/>
                </a:solidFill>
              </a:rPr>
              <a:t>      </a:t>
            </a:r>
            <a:r>
              <a:rPr lang="en-GB" sz="2000" kern="0">
                <a:solidFill>
                  <a:schemeClr val="accent1"/>
                </a:solidFill>
              </a:rPr>
              <a:t>Dossier de pieces : dépôt du dossier de pièces</a:t>
            </a:r>
            <a:endParaRPr lang="nl-NL" sz="2000" kern="0" dirty="0">
              <a:solidFill>
                <a:schemeClr val="accent1"/>
              </a:solidFill>
            </a:endParaRPr>
          </a:p>
          <a:p>
            <a:endParaRPr lang="nl-BE" sz="2400" kern="0" dirty="0">
              <a:solidFill>
                <a:schemeClr val="accent1"/>
              </a:solidFill>
            </a:endParaRPr>
          </a:p>
        </p:txBody>
      </p:sp>
      <p:sp>
        <p:nvSpPr>
          <p:cNvPr id="7" name="Content Placeholder 2">
            <a:extLst>
              <a:ext uri="{FF2B5EF4-FFF2-40B4-BE49-F238E27FC236}">
                <a16:creationId xmlns:a16="http://schemas.microsoft.com/office/drawing/2014/main" id="{378F96B6-E52F-4D6B-B492-E430D6814C0B}"/>
              </a:ext>
            </a:extLst>
          </p:cNvPr>
          <p:cNvSpPr txBox="1">
            <a:spLocks/>
          </p:cNvSpPr>
          <p:nvPr/>
        </p:nvSpPr>
        <p:spPr bwMode="auto">
          <a:xfrm>
            <a:off x="222154" y="1848882"/>
            <a:ext cx="2340566" cy="410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0" indent="0"/>
            <a:r>
              <a:rPr lang="fr-FR" sz="1400" kern="0"/>
              <a:t>A : Cliquez sur "Déposer" pour déposer définitivement le dossier de pièces.</a:t>
            </a:r>
          </a:p>
          <a:p>
            <a:pPr marL="0" indent="0"/>
            <a:endParaRPr lang="fr-FR" sz="1400" kern="0"/>
          </a:p>
          <a:p>
            <a:pPr marL="0" indent="0"/>
            <a:r>
              <a:rPr lang="fr-FR" sz="1400" kern="0"/>
              <a:t>Un accusé de réception sera automatiquement envoyé à l'adresse électronique qui fait partie de votre profil.</a:t>
            </a:r>
          </a:p>
          <a:p>
            <a:pPr marL="0" indent="0"/>
            <a:endParaRPr lang="fr-FR" sz="1400" kern="0"/>
          </a:p>
          <a:p>
            <a:pPr marL="0" indent="0"/>
            <a:r>
              <a:rPr lang="fr-FR" sz="1400" b="1" kern="0"/>
              <a:t>Important</a:t>
            </a:r>
          </a:p>
          <a:p>
            <a:pPr marL="0" indent="0"/>
            <a:r>
              <a:rPr lang="fr-FR" sz="1400" kern="0"/>
              <a:t>Vous n'êtes pas obligé de déposer le dossier immédiatement.  Vous pouvez quitter l'application et poursuivre votre travail à un autre moment.  Les fichiers déjà ajoutés seront conservés par nous.</a:t>
            </a:r>
            <a:endParaRPr lang="fr-BE" sz="1400" kern="0" dirty="0"/>
          </a:p>
        </p:txBody>
      </p:sp>
      <p:pic>
        <p:nvPicPr>
          <p:cNvPr id="8" name="Picture 7"/>
          <p:cNvPicPr>
            <a:picLocks noChangeAspect="1"/>
          </p:cNvPicPr>
          <p:nvPr/>
        </p:nvPicPr>
        <p:blipFill>
          <a:blip r:embed="rId2"/>
          <a:stretch>
            <a:fillRect/>
          </a:stretch>
        </p:blipFill>
        <p:spPr>
          <a:xfrm>
            <a:off x="2987823" y="2204864"/>
            <a:ext cx="5581383" cy="3240360"/>
          </a:xfrm>
          <a:prstGeom prst="rect">
            <a:avLst/>
          </a:prstGeom>
        </p:spPr>
      </p:pic>
      <p:sp>
        <p:nvSpPr>
          <p:cNvPr id="9" name="Rounded Rectangle 8"/>
          <p:cNvSpPr/>
          <p:nvPr/>
        </p:nvSpPr>
        <p:spPr bwMode="auto">
          <a:xfrm>
            <a:off x="6228184" y="5589240"/>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A</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cxnSp>
        <p:nvCxnSpPr>
          <p:cNvPr id="10" name="Straight Connector 9"/>
          <p:cNvCxnSpPr/>
          <p:nvPr/>
        </p:nvCxnSpPr>
        <p:spPr bwMode="auto">
          <a:xfrm flipH="1">
            <a:off x="6566520" y="5229200"/>
            <a:ext cx="381744" cy="549709"/>
          </a:xfrm>
          <a:prstGeom prst="line">
            <a:avLst/>
          </a:prstGeom>
          <a:solidFill>
            <a:schemeClr val="accent1"/>
          </a:solidFill>
          <a:ln w="63500" cap="flat" cmpd="sng" algn="ctr">
            <a:solidFill>
              <a:srgbClr val="C00000"/>
            </a:solidFill>
            <a:prstDash val="solid"/>
            <a:round/>
            <a:headEnd type="none" w="med" len="med"/>
            <a:tailEnd type="none" w="med" len="med"/>
          </a:ln>
          <a:effectLst/>
        </p:spPr>
      </p:cxnSp>
      <p:sp>
        <p:nvSpPr>
          <p:cNvPr id="11" name="Rectangle 10"/>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896331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C0CF17-9C69-4D61-8C02-0AF18FA18CEE}" type="slidenum">
              <a:rPr lang="en-US" smtClean="0"/>
              <a:pPr>
                <a:defRPr/>
              </a:pPr>
              <a:t>5</a:t>
            </a:fld>
            <a:endParaRPr lang="en-US"/>
          </a:p>
        </p:txBody>
      </p:sp>
      <p:sp>
        <p:nvSpPr>
          <p:cNvPr id="55" name="Rectangle 54"/>
          <p:cNvSpPr/>
          <p:nvPr/>
        </p:nvSpPr>
        <p:spPr bwMode="auto">
          <a:xfrm>
            <a:off x="755575" y="3702285"/>
            <a:ext cx="8208913" cy="248904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lvl="1" indent="-285750">
              <a:lnSpc>
                <a:spcPct val="150000"/>
              </a:lnSpc>
              <a:buClr>
                <a:srgbClr val="00B050"/>
              </a:buClr>
              <a:buFont typeface="Wingdings" panose="05000000000000000000" pitchFamily="2" charset="2"/>
              <a:buChar char="§"/>
            </a:pPr>
            <a:r>
              <a:rPr lang="fr-FR" sz="1400" b="1" dirty="0">
                <a:solidFill>
                  <a:srgbClr val="00B050"/>
                </a:solidFill>
              </a:rPr>
              <a:t>Diminution des frais de port</a:t>
            </a:r>
            <a:r>
              <a:rPr lang="fr-FR" sz="1400" dirty="0">
                <a:solidFill>
                  <a:srgbClr val="002060"/>
                </a:solidFill>
              </a:rPr>
              <a:t> en ne renvoyant pas le dossier de pièces, accusé de réception automatique</a:t>
            </a:r>
          </a:p>
          <a:p>
            <a:pPr marL="285750" lvl="2" indent="-285750">
              <a:lnSpc>
                <a:spcPct val="150000"/>
              </a:lnSpc>
              <a:buClr>
                <a:srgbClr val="00B050"/>
              </a:buClr>
              <a:buFont typeface="Wingdings" panose="05000000000000000000" pitchFamily="2" charset="2"/>
              <a:buChar char="§"/>
            </a:pPr>
            <a:r>
              <a:rPr lang="fr-FR" sz="1400" b="1" dirty="0">
                <a:solidFill>
                  <a:srgbClr val="00B050"/>
                </a:solidFill>
              </a:rPr>
              <a:t>Traitement automatique de pièces : </a:t>
            </a:r>
            <a:r>
              <a:rPr lang="fr-FR" sz="1400" dirty="0">
                <a:solidFill>
                  <a:srgbClr val="002060"/>
                </a:solidFill>
              </a:rPr>
              <a:t>réduction de la charge de travail</a:t>
            </a:r>
          </a:p>
          <a:p>
            <a:pPr marL="285750" lvl="2" indent="-285750">
              <a:lnSpc>
                <a:spcPct val="150000"/>
              </a:lnSpc>
              <a:buClr>
                <a:srgbClr val="00B050"/>
              </a:buClr>
              <a:buFont typeface="Wingdings" panose="05000000000000000000" pitchFamily="2" charset="2"/>
              <a:buChar char="§"/>
            </a:pPr>
            <a:r>
              <a:rPr lang="fr-FR" sz="1400" b="1" dirty="0">
                <a:solidFill>
                  <a:srgbClr val="00B050"/>
                </a:solidFill>
              </a:rPr>
              <a:t>Garantie de l'identité </a:t>
            </a:r>
            <a:r>
              <a:rPr lang="fr-FR" sz="1400" dirty="0">
                <a:solidFill>
                  <a:srgbClr val="002060"/>
                </a:solidFill>
              </a:rPr>
              <a:t> du déposant </a:t>
            </a:r>
          </a:p>
          <a:p>
            <a:pPr marL="285750" lvl="2" indent="-285750">
              <a:lnSpc>
                <a:spcPct val="150000"/>
              </a:lnSpc>
              <a:buClr>
                <a:srgbClr val="00B050"/>
              </a:buClr>
              <a:buFont typeface="Wingdings" panose="05000000000000000000" pitchFamily="2" charset="2"/>
              <a:buChar char="§"/>
            </a:pPr>
            <a:r>
              <a:rPr lang="fr-FR" sz="1400" b="1" dirty="0">
                <a:solidFill>
                  <a:srgbClr val="00B050"/>
                </a:solidFill>
              </a:rPr>
              <a:t>Alimentation</a:t>
            </a:r>
            <a:r>
              <a:rPr lang="fr-FR" sz="1400" dirty="0">
                <a:solidFill>
                  <a:srgbClr val="002060"/>
                </a:solidFill>
              </a:rPr>
              <a:t> d'un dossier électronique unique </a:t>
            </a:r>
          </a:p>
          <a:p>
            <a:pPr marL="285750" lvl="2" indent="-285750">
              <a:lnSpc>
                <a:spcPct val="150000"/>
              </a:lnSpc>
              <a:buClr>
                <a:srgbClr val="00B050"/>
              </a:buClr>
              <a:buFont typeface="Wingdings" panose="05000000000000000000" pitchFamily="2" charset="2"/>
              <a:buChar char="§"/>
            </a:pPr>
            <a:r>
              <a:rPr lang="fr-FR" sz="1400" b="1" dirty="0">
                <a:solidFill>
                  <a:srgbClr val="00B050"/>
                </a:solidFill>
              </a:rPr>
              <a:t>Authenticité</a:t>
            </a:r>
            <a:r>
              <a:rPr lang="fr-FR" sz="1400" dirty="0">
                <a:solidFill>
                  <a:srgbClr val="002060"/>
                </a:solidFill>
              </a:rPr>
              <a:t> de la pièce déposée </a:t>
            </a:r>
          </a:p>
        </p:txBody>
      </p:sp>
      <p:sp>
        <p:nvSpPr>
          <p:cNvPr id="91" name="TextBox 90"/>
          <p:cNvSpPr txBox="1"/>
          <p:nvPr/>
        </p:nvSpPr>
        <p:spPr>
          <a:xfrm rot="16200000">
            <a:off x="-704973" y="4734121"/>
            <a:ext cx="2489049" cy="432046"/>
          </a:xfrm>
          <a:prstGeom prst="rect">
            <a:avLst/>
          </a:prstGeom>
          <a:solidFill>
            <a:srgbClr val="00B050"/>
          </a:solidFill>
        </p:spPr>
        <p:txBody>
          <a:bodyPr wrap="square" rtlCol="0" anchor="ctr">
            <a:noAutofit/>
          </a:bodyPr>
          <a:lstStyle/>
          <a:p>
            <a:pPr algn="ctr"/>
            <a:r>
              <a:rPr lang="fr-FR" sz="1200" b="1">
                <a:solidFill>
                  <a:schemeClr val="bg1"/>
                </a:solidFill>
              </a:rPr>
              <a:t>AVANTAGES</a:t>
            </a:r>
          </a:p>
        </p:txBody>
      </p:sp>
      <p:sp>
        <p:nvSpPr>
          <p:cNvPr id="94" name="Rectangle 93"/>
          <p:cNvSpPr/>
          <p:nvPr/>
        </p:nvSpPr>
        <p:spPr bwMode="auto">
          <a:xfrm>
            <a:off x="755575" y="1481449"/>
            <a:ext cx="8208913" cy="213581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lnSpc>
                <a:spcPct val="150000"/>
              </a:lnSpc>
              <a:buFont typeface="Wingdings" panose="05000000000000000000" pitchFamily="2" charset="2"/>
              <a:buChar char="§"/>
            </a:pPr>
            <a:r>
              <a:rPr lang="fr-FR" sz="1400" dirty="0">
                <a:solidFill>
                  <a:srgbClr val="002060"/>
                </a:solidFill>
              </a:rPr>
              <a:t>Canal pour </a:t>
            </a:r>
            <a:r>
              <a:rPr lang="fr-FR" sz="1400" b="1" dirty="0">
                <a:solidFill>
                  <a:srgbClr val="002060"/>
                </a:solidFill>
              </a:rPr>
              <a:t>l'</a:t>
            </a:r>
            <a:r>
              <a:rPr lang="fr-FR" sz="1400" b="1" dirty="0" err="1">
                <a:solidFill>
                  <a:srgbClr val="002060"/>
                </a:solidFill>
              </a:rPr>
              <a:t>intake</a:t>
            </a:r>
            <a:r>
              <a:rPr lang="fr-FR" sz="1400" b="1" dirty="0">
                <a:solidFill>
                  <a:srgbClr val="002060"/>
                </a:solidFill>
              </a:rPr>
              <a:t> numérique</a:t>
            </a:r>
            <a:r>
              <a:rPr lang="fr-FR" sz="1400" dirty="0">
                <a:solidFill>
                  <a:srgbClr val="002060"/>
                </a:solidFill>
              </a:rPr>
              <a:t> de pièces</a:t>
            </a:r>
          </a:p>
          <a:p>
            <a:pPr marL="285750" indent="-285750">
              <a:lnSpc>
                <a:spcPct val="150000"/>
              </a:lnSpc>
              <a:buFont typeface="Wingdings" panose="05000000000000000000" pitchFamily="2" charset="2"/>
              <a:buChar char="§"/>
            </a:pPr>
            <a:r>
              <a:rPr lang="fr-FR" sz="1400" b="1" dirty="0">
                <a:solidFill>
                  <a:srgbClr val="002060"/>
                </a:solidFill>
              </a:rPr>
              <a:t>Alimente</a:t>
            </a:r>
            <a:r>
              <a:rPr lang="fr-FR" sz="1400" dirty="0">
                <a:solidFill>
                  <a:srgbClr val="002060"/>
                </a:solidFill>
              </a:rPr>
              <a:t> le dossier électronique</a:t>
            </a:r>
            <a:r>
              <a:rPr lang="fr-FR" sz="1400" b="1" dirty="0">
                <a:solidFill>
                  <a:srgbClr val="002060"/>
                </a:solidFill>
              </a:rPr>
              <a:t> automatiquement</a:t>
            </a:r>
            <a:r>
              <a:rPr lang="fr-FR" sz="1400" dirty="0">
                <a:solidFill>
                  <a:srgbClr val="002060"/>
                </a:solidFill>
              </a:rPr>
              <a:t> </a:t>
            </a:r>
          </a:p>
          <a:p>
            <a:pPr marL="285750" lvl="2" indent="-285750">
              <a:lnSpc>
                <a:spcPct val="150000"/>
              </a:lnSpc>
              <a:buFont typeface="Wingdings" panose="05000000000000000000" pitchFamily="2" charset="2"/>
              <a:buChar char="§"/>
            </a:pPr>
            <a:r>
              <a:rPr lang="fr-FR" sz="1400" dirty="0">
                <a:solidFill>
                  <a:srgbClr val="002060"/>
                </a:solidFill>
              </a:rPr>
              <a:t>Déclenche </a:t>
            </a:r>
            <a:r>
              <a:rPr lang="fr-FR" sz="1400" b="1" dirty="0">
                <a:solidFill>
                  <a:srgbClr val="002060"/>
                </a:solidFill>
              </a:rPr>
              <a:t>le traitement (semi)-automatique</a:t>
            </a:r>
          </a:p>
          <a:p>
            <a:pPr marL="285750" indent="-285750">
              <a:lnSpc>
                <a:spcPct val="150000"/>
              </a:lnSpc>
              <a:buFont typeface="Wingdings" panose="05000000000000000000" pitchFamily="2" charset="2"/>
              <a:buChar char="§"/>
            </a:pPr>
            <a:r>
              <a:rPr lang="fr-FR" sz="1400" dirty="0">
                <a:solidFill>
                  <a:srgbClr val="002060"/>
                </a:solidFill>
              </a:rPr>
              <a:t>Envoi </a:t>
            </a:r>
            <a:r>
              <a:rPr lang="fr-FR" sz="1400" b="1" dirty="0">
                <a:solidFill>
                  <a:srgbClr val="002060"/>
                </a:solidFill>
              </a:rPr>
              <a:t>automatiquement l'accusé de réception </a:t>
            </a:r>
            <a:r>
              <a:rPr lang="fr-FR" sz="1400" dirty="0">
                <a:solidFill>
                  <a:srgbClr val="002060"/>
                </a:solidFill>
              </a:rPr>
              <a:t>au déposant = garantie de réception ou non </a:t>
            </a:r>
          </a:p>
        </p:txBody>
      </p:sp>
      <p:sp>
        <p:nvSpPr>
          <p:cNvPr id="98" name="TextBox 97"/>
          <p:cNvSpPr txBox="1"/>
          <p:nvPr/>
        </p:nvSpPr>
        <p:spPr>
          <a:xfrm rot="16200000">
            <a:off x="-528353" y="2336667"/>
            <a:ext cx="2135812" cy="432046"/>
          </a:xfrm>
          <a:prstGeom prst="rect">
            <a:avLst/>
          </a:prstGeom>
          <a:solidFill>
            <a:srgbClr val="005DA2"/>
          </a:solidFill>
        </p:spPr>
        <p:txBody>
          <a:bodyPr wrap="square" rtlCol="0" anchor="ctr">
            <a:noAutofit/>
          </a:bodyPr>
          <a:lstStyle/>
          <a:p>
            <a:pPr algn="ctr"/>
            <a:r>
              <a:rPr lang="fr-FR" sz="1200" b="1" dirty="0">
                <a:solidFill>
                  <a:schemeClr val="bg1"/>
                </a:solidFill>
              </a:rPr>
              <a:t>e-</a:t>
            </a:r>
            <a:r>
              <a:rPr lang="fr-FR" sz="1200" b="1" dirty="0" err="1">
                <a:solidFill>
                  <a:schemeClr val="bg1"/>
                </a:solidFill>
              </a:rPr>
              <a:t>Deposit</a:t>
            </a:r>
            <a:endParaRPr lang="fr-FR" sz="1200" b="1" dirty="0">
              <a:solidFill>
                <a:schemeClr val="bg1"/>
              </a:solidFill>
            </a:endParaRPr>
          </a:p>
        </p:txBody>
      </p:sp>
      <p:sp>
        <p:nvSpPr>
          <p:cNvPr id="13" name="Title 1">
            <a:extLst>
              <a:ext uri="{FF2B5EF4-FFF2-40B4-BE49-F238E27FC236}">
                <a16:creationId xmlns:a16="http://schemas.microsoft.com/office/drawing/2014/main" id="{8707D82B-5558-474B-B44E-ADE22A26AD44}"/>
              </a:ext>
            </a:extLst>
          </p:cNvPr>
          <p:cNvSpPr txBox="1">
            <a:spLocks/>
          </p:cNvSpPr>
          <p:nvPr/>
        </p:nvSpPr>
        <p:spPr bwMode="auto">
          <a:xfrm>
            <a:off x="203076" y="485801"/>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r>
              <a:rPr lang="fr-FR" dirty="0"/>
              <a:t>1.1 Qu’est-ce que e-</a:t>
            </a:r>
            <a:r>
              <a:rPr lang="fr-FR" dirty="0" err="1"/>
              <a:t>Deposit</a:t>
            </a:r>
            <a:r>
              <a:rPr lang="fr-FR" dirty="0"/>
              <a:t> et dans quel cadre s’inscrit-il ? </a:t>
            </a:r>
          </a:p>
        </p:txBody>
      </p:sp>
      <p:sp>
        <p:nvSpPr>
          <p:cNvPr id="8" name="Rectangle 7"/>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306095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5234" y="299992"/>
            <a:ext cx="8305800" cy="1143000"/>
          </a:xfrm>
        </p:spPr>
        <p:txBody>
          <a:bodyPr/>
          <a:lstStyle/>
          <a:p>
            <a:r>
              <a:rPr lang="fr-FR"/>
              <a:t>1.2 Aperçu global</a:t>
            </a:r>
          </a:p>
        </p:txBody>
      </p:sp>
      <p:sp>
        <p:nvSpPr>
          <p:cNvPr id="31" name="TextBox 30"/>
          <p:cNvSpPr txBox="1"/>
          <p:nvPr/>
        </p:nvSpPr>
        <p:spPr>
          <a:xfrm>
            <a:off x="570616" y="1988840"/>
            <a:ext cx="8100000" cy="3888432"/>
          </a:xfrm>
          <a:prstGeom prst="rect">
            <a:avLst/>
          </a:prstGeom>
          <a:solidFill>
            <a:schemeClr val="bg1">
              <a:lumMod val="95000"/>
            </a:schemeClr>
          </a:solidFill>
          <a:ln>
            <a:noFill/>
          </a:ln>
        </p:spPr>
        <p:txBody>
          <a:bodyPr wrap="square" rtlCol="0">
            <a:noAutofit/>
          </a:bodyPr>
          <a:lstStyle/>
          <a:p>
            <a:endParaRPr lang="fr-BE" dirty="0"/>
          </a:p>
        </p:txBody>
      </p:sp>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316" t="69664" r="47174" b="14906"/>
          <a:stretch/>
        </p:blipFill>
        <p:spPr bwMode="auto">
          <a:xfrm>
            <a:off x="5411567" y="4571466"/>
            <a:ext cx="731431" cy="79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316" t="69664" r="47174" b="14906"/>
          <a:stretch/>
        </p:blipFill>
        <p:spPr bwMode="auto">
          <a:xfrm>
            <a:off x="5195543" y="4139418"/>
            <a:ext cx="731431" cy="79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309238" y="1325958"/>
            <a:ext cx="8475540" cy="662882"/>
          </a:xfrm>
          <a:noFill/>
        </p:spPr>
        <p:txBody>
          <a:bodyPr/>
          <a:lstStyle/>
          <a:p>
            <a:pPr marL="182563" indent="0"/>
            <a:r>
              <a:rPr lang="fr-FR" sz="1700" dirty="0">
                <a:solidFill>
                  <a:srgbClr val="002060"/>
                </a:solidFill>
              </a:rPr>
              <a:t>e-</a:t>
            </a:r>
            <a:r>
              <a:rPr lang="fr-FR" sz="1700" dirty="0" err="1">
                <a:solidFill>
                  <a:srgbClr val="002060"/>
                </a:solidFill>
              </a:rPr>
              <a:t>Deposit</a:t>
            </a:r>
            <a:r>
              <a:rPr lang="fr-FR" sz="1700" dirty="0">
                <a:solidFill>
                  <a:srgbClr val="002060"/>
                </a:solidFill>
              </a:rPr>
              <a:t> en tant que </a:t>
            </a:r>
            <a:r>
              <a:rPr lang="fr-FR" sz="1700" dirty="0">
                <a:solidFill>
                  <a:schemeClr val="tx2">
                    <a:lumMod val="60000"/>
                    <a:lumOff val="40000"/>
                  </a:schemeClr>
                </a:solidFill>
              </a:rPr>
              <a:t>canal pour déposer des pièces </a:t>
            </a:r>
            <a:r>
              <a:rPr lang="fr-FR" sz="1700" dirty="0">
                <a:solidFill>
                  <a:srgbClr val="002060"/>
                </a:solidFill>
              </a:rPr>
              <a:t>dans un dossier déterminé pour une affaire spécifique</a:t>
            </a:r>
          </a:p>
          <a:p>
            <a:pPr marL="0" indent="0"/>
            <a:endParaRPr lang="nl-NL" sz="2000" dirty="0">
              <a:sym typeface="Wingdings" panose="05000000000000000000" pitchFamily="2" charset="2"/>
            </a:endParaRPr>
          </a:p>
          <a:p>
            <a:pPr marL="0" indent="0"/>
            <a:endParaRPr lang="nl-NL" sz="2000" dirty="0"/>
          </a:p>
          <a:p>
            <a:endParaRPr lang="en-US" sz="2000" dirty="0"/>
          </a:p>
        </p:txBody>
      </p:sp>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6</a:t>
            </a:fld>
            <a:endParaRPr lang="en-US"/>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39" t="23686" r="64286" b="63563"/>
          <a:stretch/>
        </p:blipFill>
        <p:spPr bwMode="auto">
          <a:xfrm>
            <a:off x="2926901" y="3018046"/>
            <a:ext cx="1116259" cy="6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5" t="43516" r="84369" b="36558"/>
          <a:stretch/>
        </p:blipFill>
        <p:spPr bwMode="auto">
          <a:xfrm>
            <a:off x="899592" y="3132470"/>
            <a:ext cx="1152128" cy="79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55576" y="4100858"/>
            <a:ext cx="1656184" cy="769441"/>
          </a:xfrm>
          <a:prstGeom prst="rect">
            <a:avLst/>
          </a:prstGeom>
          <a:noFill/>
        </p:spPr>
        <p:txBody>
          <a:bodyPr wrap="square" rtlCol="0">
            <a:spAutoFit/>
          </a:bodyPr>
          <a:lstStyle/>
          <a:p>
            <a:pPr marL="171450" indent="-171450">
              <a:buFont typeface="Wingdings" panose="05000000000000000000" pitchFamily="2" charset="2"/>
              <a:buChar char="§"/>
            </a:pPr>
            <a:r>
              <a:rPr lang="fr-FR" sz="1100" dirty="0"/>
              <a:t>Avocat</a:t>
            </a:r>
          </a:p>
          <a:p>
            <a:pPr marL="171450" indent="-171450">
              <a:buFont typeface="Wingdings" panose="05000000000000000000" pitchFamily="2" charset="2"/>
              <a:buChar char="§"/>
            </a:pPr>
            <a:r>
              <a:rPr lang="fr-FR" sz="1100" dirty="0"/>
              <a:t>Collaborateur Avocat/Organisation</a:t>
            </a:r>
          </a:p>
          <a:p>
            <a:pPr marL="171450" indent="-171450">
              <a:buFont typeface="Wingdings" panose="05000000000000000000" pitchFamily="2" charset="2"/>
              <a:buChar char="§"/>
            </a:pPr>
            <a:r>
              <a:rPr lang="fr-FR" sz="1100" dirty="0"/>
              <a:t>Citoyen</a:t>
            </a: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0" t="45628" r="64286" b="34445"/>
          <a:stretch/>
        </p:blipFill>
        <p:spPr bwMode="auto">
          <a:xfrm>
            <a:off x="2926901" y="3929920"/>
            <a:ext cx="1116259" cy="79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819024" y="3684937"/>
            <a:ext cx="1512168" cy="261610"/>
          </a:xfrm>
          <a:prstGeom prst="rect">
            <a:avLst/>
          </a:prstGeom>
          <a:noFill/>
        </p:spPr>
        <p:txBody>
          <a:bodyPr wrap="square" rtlCol="0">
            <a:spAutoFit/>
          </a:bodyPr>
          <a:lstStyle/>
          <a:p>
            <a:pPr marL="171450" indent="-171450">
              <a:buFont typeface="Wingdings" panose="05000000000000000000" pitchFamily="2" charset="2"/>
              <a:buChar char="§"/>
            </a:pPr>
            <a:r>
              <a:rPr lang="fr-FR" sz="1100"/>
              <a:t>Carte d’identité</a:t>
            </a: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99" t="77896" r="64978" b="11271"/>
          <a:stretch/>
        </p:blipFill>
        <p:spPr bwMode="auto">
          <a:xfrm>
            <a:off x="2855163" y="5126994"/>
            <a:ext cx="1193188" cy="49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819024" y="4769533"/>
            <a:ext cx="1512168" cy="261610"/>
          </a:xfrm>
          <a:prstGeom prst="rect">
            <a:avLst/>
          </a:prstGeom>
          <a:noFill/>
        </p:spPr>
        <p:txBody>
          <a:bodyPr wrap="square" rtlCol="0">
            <a:spAutoFit/>
          </a:bodyPr>
          <a:lstStyle/>
          <a:p>
            <a:pPr marL="171450" indent="-171450">
              <a:buFont typeface="Wingdings" panose="05000000000000000000" pitchFamily="2" charset="2"/>
              <a:buChar char="§"/>
            </a:pPr>
            <a:r>
              <a:rPr lang="fr-FR" sz="1100"/>
              <a:t>Lecteur de carte</a:t>
            </a:r>
          </a:p>
        </p:txBody>
      </p:sp>
      <p:sp>
        <p:nvSpPr>
          <p:cNvPr id="16" name="TextBox 15"/>
          <p:cNvSpPr txBox="1"/>
          <p:nvPr/>
        </p:nvSpPr>
        <p:spPr>
          <a:xfrm>
            <a:off x="2819024" y="5615662"/>
            <a:ext cx="1512168" cy="261610"/>
          </a:xfrm>
          <a:prstGeom prst="rect">
            <a:avLst/>
          </a:prstGeom>
          <a:noFill/>
        </p:spPr>
        <p:txBody>
          <a:bodyPr wrap="square" rtlCol="0">
            <a:spAutoFit/>
          </a:bodyPr>
          <a:lstStyle/>
          <a:p>
            <a:pPr marL="171450" indent="-171450">
              <a:buFont typeface="Wingdings" panose="05000000000000000000" pitchFamily="2" charset="2"/>
              <a:buChar char="§"/>
            </a:pPr>
            <a:r>
              <a:rPr lang="fr-FR" sz="1100"/>
              <a:t>Code PIN</a:t>
            </a:r>
          </a:p>
        </p:txBody>
      </p:sp>
      <p:pic>
        <p:nvPicPr>
          <p:cNvPr id="5" name="Picture 4"/>
          <p:cNvPicPr>
            <a:picLocks noChangeAspect="1"/>
          </p:cNvPicPr>
          <p:nvPr/>
        </p:nvPicPr>
        <p:blipFill rotWithShape="1">
          <a:blip r:embed="rId3"/>
          <a:srcRect l="19661" r="13634"/>
          <a:stretch/>
        </p:blipFill>
        <p:spPr>
          <a:xfrm>
            <a:off x="7049831" y="3285313"/>
            <a:ext cx="1104526" cy="1655836"/>
          </a:xfrm>
          <a:prstGeom prst="rect">
            <a:avLst/>
          </a:prstGeom>
        </p:spPr>
      </p:pic>
      <p:sp>
        <p:nvSpPr>
          <p:cNvPr id="28" name="TextBox 27"/>
          <p:cNvSpPr txBox="1"/>
          <p:nvPr/>
        </p:nvSpPr>
        <p:spPr>
          <a:xfrm>
            <a:off x="7092280" y="4037562"/>
            <a:ext cx="1008112" cy="216000"/>
          </a:xfrm>
          <a:prstGeom prst="rect">
            <a:avLst/>
          </a:prstGeom>
          <a:solidFill>
            <a:schemeClr val="bg1"/>
          </a:solidFill>
          <a:ln>
            <a:solidFill>
              <a:schemeClr val="tx1"/>
            </a:solidFill>
          </a:ln>
        </p:spPr>
        <p:txBody>
          <a:bodyPr wrap="square" rtlCol="0" anchor="ctr">
            <a:spAutoFit/>
          </a:bodyPr>
          <a:lstStyle/>
          <a:p>
            <a:pPr algn="ctr"/>
            <a:r>
              <a:rPr lang="fr-FR" sz="1100"/>
              <a:t>Dossier</a:t>
            </a:r>
          </a:p>
        </p:txBody>
      </p:sp>
      <p:cxnSp>
        <p:nvCxnSpPr>
          <p:cNvPr id="36" name="Straight Connector 35"/>
          <p:cNvCxnSpPr/>
          <p:nvPr/>
        </p:nvCxnSpPr>
        <p:spPr bwMode="auto">
          <a:xfrm>
            <a:off x="2483768" y="2981790"/>
            <a:ext cx="0" cy="2760446"/>
          </a:xfrm>
          <a:prstGeom prst="line">
            <a:avLst/>
          </a:prstGeom>
          <a:ln>
            <a:solidFill>
              <a:srgbClr val="00206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bwMode="auto">
          <a:xfrm>
            <a:off x="4427984" y="3018046"/>
            <a:ext cx="0" cy="2760446"/>
          </a:xfrm>
          <a:prstGeom prst="line">
            <a:avLst/>
          </a:prstGeom>
          <a:ln>
            <a:solidFill>
              <a:srgbClr val="00206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8" name="Straight Connector 37"/>
          <p:cNvCxnSpPr/>
          <p:nvPr/>
        </p:nvCxnSpPr>
        <p:spPr bwMode="auto">
          <a:xfrm>
            <a:off x="6372200" y="2981790"/>
            <a:ext cx="0" cy="2760446"/>
          </a:xfrm>
          <a:prstGeom prst="line">
            <a:avLst/>
          </a:prstGeom>
          <a:ln>
            <a:solidFill>
              <a:srgbClr val="00206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0" name="Pentagon 39"/>
          <p:cNvSpPr/>
          <p:nvPr/>
        </p:nvSpPr>
        <p:spPr bwMode="auto">
          <a:xfrm>
            <a:off x="669278" y="2126331"/>
            <a:ext cx="2160000" cy="717258"/>
          </a:xfrm>
          <a:prstGeom prst="homePlate">
            <a:avLst/>
          </a:prstGeom>
          <a:solidFill>
            <a:srgbClr val="BACDE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a:ln>
                  <a:noFill/>
                </a:ln>
                <a:solidFill>
                  <a:srgbClr val="002060"/>
                </a:solidFill>
                <a:latin typeface="Arial" charset="0"/>
                <a:ea typeface="ＭＳ Ｐゴシック" pitchFamily="112" charset="-128"/>
              </a:rPr>
              <a:t>1. Préparation</a:t>
            </a:r>
          </a:p>
        </p:txBody>
      </p:sp>
      <p:sp>
        <p:nvSpPr>
          <p:cNvPr id="41" name="Chevron 40"/>
          <p:cNvSpPr/>
          <p:nvPr/>
        </p:nvSpPr>
        <p:spPr bwMode="auto">
          <a:xfrm>
            <a:off x="2588232" y="2132263"/>
            <a:ext cx="2160000" cy="717258"/>
          </a:xfrm>
          <a:prstGeom prst="chevron">
            <a:avLst/>
          </a:prstGeom>
          <a:solidFill>
            <a:srgbClr val="7DA1C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a:solidFill>
                  <a:schemeClr val="bg1"/>
                </a:solidFill>
                <a:ea typeface="ＭＳ Ｐゴシック" pitchFamily="112" charset="-128"/>
              </a:rPr>
              <a:t>2. Identification </a:t>
            </a:r>
          </a:p>
          <a:p>
            <a:pPr marL="0" marR="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a:ln>
                  <a:noFill/>
                </a:ln>
                <a:solidFill>
                  <a:schemeClr val="bg1"/>
                </a:solidFill>
                <a:ea typeface="ＭＳ Ｐゴシック" pitchFamily="112" charset="-128"/>
              </a:rPr>
              <a:t>(e-ID)</a:t>
            </a:r>
          </a:p>
        </p:txBody>
      </p:sp>
      <p:sp>
        <p:nvSpPr>
          <p:cNvPr id="42" name="Chevron 41"/>
          <p:cNvSpPr/>
          <p:nvPr/>
        </p:nvSpPr>
        <p:spPr bwMode="auto">
          <a:xfrm>
            <a:off x="4530050" y="2120768"/>
            <a:ext cx="2160000" cy="717258"/>
          </a:xfrm>
          <a:prstGeom prst="chevron">
            <a:avLst/>
          </a:prstGeom>
          <a:solidFill>
            <a:srgbClr val="4A7DB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a:solidFill>
                  <a:schemeClr val="bg1"/>
                </a:solidFill>
                <a:latin typeface="Arial" charset="0"/>
                <a:ea typeface="ＭＳ Ｐゴシック" pitchFamily="112" charset="-128"/>
              </a:rPr>
              <a:t>3.</a:t>
            </a:r>
            <a:r>
              <a:rPr kumimoji="0" lang="fr-FR" sz="1200" b="0" i="0" u="none" strike="noStrike" cap="none" normalizeH="0" baseline="0" dirty="0">
                <a:ln>
                  <a:noFill/>
                </a:ln>
                <a:solidFill>
                  <a:schemeClr val="bg1"/>
                </a:solidFill>
                <a:latin typeface="Arial" charset="0"/>
                <a:ea typeface="ＭＳ Ｐゴシック" pitchFamily="112" charset="-128"/>
              </a:rPr>
              <a:t> Chargement</a:t>
            </a:r>
            <a:r>
              <a:rPr kumimoji="0" lang="fr-FR" sz="1200" b="0" i="0" u="none" strike="noStrike" cap="none" normalizeH="0" dirty="0">
                <a:ln>
                  <a:noFill/>
                </a:ln>
                <a:solidFill>
                  <a:schemeClr val="bg1"/>
                </a:solidFill>
                <a:latin typeface="Arial" charset="0"/>
                <a:ea typeface="ＭＳ Ｐゴシック" pitchFamily="112" charset="-128"/>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dirty="0">
                <a:ln>
                  <a:noFill/>
                </a:ln>
                <a:solidFill>
                  <a:schemeClr val="bg1"/>
                </a:solidFill>
                <a:latin typeface="Arial" charset="0"/>
                <a:ea typeface="ＭＳ Ｐゴシック" pitchFamily="112" charset="-128"/>
              </a:rPr>
              <a:t>(e-</a:t>
            </a:r>
            <a:r>
              <a:rPr kumimoji="0" lang="fr-FR" sz="1200" b="0" i="0" u="none" strike="noStrike" cap="none" normalizeH="0" dirty="0" err="1">
                <a:ln>
                  <a:noFill/>
                </a:ln>
                <a:solidFill>
                  <a:schemeClr val="bg1"/>
                </a:solidFill>
                <a:latin typeface="Arial" charset="0"/>
                <a:ea typeface="ＭＳ Ｐゴシック" pitchFamily="112" charset="-128"/>
              </a:rPr>
              <a:t>Deposit</a:t>
            </a:r>
            <a:r>
              <a:rPr kumimoji="0" lang="fr-FR" sz="1200" b="0" i="0" u="none" strike="noStrike" cap="none" normalizeH="0" dirty="0">
                <a:ln>
                  <a:noFill/>
                </a:ln>
                <a:solidFill>
                  <a:schemeClr val="bg1"/>
                </a:solidFill>
                <a:latin typeface="Arial" charset="0"/>
                <a:ea typeface="ＭＳ Ｐゴシック" pitchFamily="112" charset="-128"/>
              </a:rPr>
              <a:t>)</a:t>
            </a:r>
          </a:p>
        </p:txBody>
      </p:sp>
      <p:sp>
        <p:nvSpPr>
          <p:cNvPr id="43" name="Chevron 42"/>
          <p:cNvSpPr/>
          <p:nvPr/>
        </p:nvSpPr>
        <p:spPr bwMode="auto">
          <a:xfrm>
            <a:off x="6444448" y="2122955"/>
            <a:ext cx="2160000" cy="717258"/>
          </a:xfrm>
          <a:prstGeom prst="chevron">
            <a:avLst/>
          </a:prstGeom>
          <a:solidFill>
            <a:srgbClr val="3A659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a:ln>
                  <a:noFill/>
                </a:ln>
                <a:solidFill>
                  <a:schemeClr val="bg1"/>
                </a:solidFill>
                <a:latin typeface="Arial" charset="0"/>
                <a:ea typeface="ＭＳ Ｐゴシック" pitchFamily="112" charset="-128"/>
              </a:rPr>
              <a:t>4. Réception</a:t>
            </a:r>
            <a:r>
              <a:rPr kumimoji="0" lang="fr-FR" sz="1200" b="0" i="0" u="none" strike="noStrike" cap="none" normalizeH="0">
                <a:ln>
                  <a:noFill/>
                </a:ln>
                <a:solidFill>
                  <a:schemeClr val="bg1"/>
                </a:solidFill>
                <a:latin typeface="Arial" charset="0"/>
                <a:ea typeface="ＭＳ Ｐゴシック" pitchFamily="112" charset="-128"/>
              </a:rPr>
              <a:t> (Greffe)</a:t>
            </a:r>
          </a:p>
        </p:txBody>
      </p:sp>
      <p:pic>
        <p:nvPicPr>
          <p:cNvPr id="47" name="Picture 46"/>
          <p:cNvPicPr>
            <a:picLocks noChangeAspect="1"/>
          </p:cNvPicPr>
          <p:nvPr/>
        </p:nvPicPr>
        <p:blipFill>
          <a:blip r:embed="rId4"/>
          <a:stretch>
            <a:fillRect/>
          </a:stretch>
        </p:blipFill>
        <p:spPr>
          <a:xfrm>
            <a:off x="4976404" y="3641369"/>
            <a:ext cx="747724" cy="795743"/>
          </a:xfrm>
          <a:prstGeom prst="rect">
            <a:avLst/>
          </a:prstGeom>
        </p:spPr>
      </p:pic>
      <p:pic>
        <p:nvPicPr>
          <p:cNvPr id="3" name="Picture 2"/>
          <p:cNvPicPr>
            <a:picLocks noChangeAspect="1"/>
          </p:cNvPicPr>
          <p:nvPr/>
        </p:nvPicPr>
        <p:blipFill>
          <a:blip r:embed="rId4"/>
          <a:stretch>
            <a:fillRect/>
          </a:stretch>
        </p:blipFill>
        <p:spPr>
          <a:xfrm>
            <a:off x="4630575" y="3157930"/>
            <a:ext cx="747724" cy="795743"/>
          </a:xfrm>
          <a:prstGeom prst="rect">
            <a:avLst/>
          </a:prstGeom>
        </p:spPr>
      </p:pic>
      <p:sp>
        <p:nvSpPr>
          <p:cNvPr id="21" name="TextBox 20"/>
          <p:cNvSpPr txBox="1"/>
          <p:nvPr/>
        </p:nvSpPr>
        <p:spPr>
          <a:xfrm>
            <a:off x="4680136" y="3573016"/>
            <a:ext cx="1008112" cy="216000"/>
          </a:xfrm>
          <a:prstGeom prst="rect">
            <a:avLst/>
          </a:prstGeom>
          <a:solidFill>
            <a:schemeClr val="bg1"/>
          </a:solidFill>
          <a:ln>
            <a:solidFill>
              <a:schemeClr val="tx1"/>
            </a:solidFill>
          </a:ln>
        </p:spPr>
        <p:txBody>
          <a:bodyPr wrap="square" rtlCol="0" anchor="ctr">
            <a:spAutoFit/>
          </a:bodyPr>
          <a:lstStyle/>
          <a:p>
            <a:pPr algn="ctr"/>
            <a:r>
              <a:rPr lang="fr-FR" sz="1100"/>
              <a:t>Conclusions</a:t>
            </a:r>
          </a:p>
        </p:txBody>
      </p:sp>
      <p:sp>
        <p:nvSpPr>
          <p:cNvPr id="23" name="TextBox 22"/>
          <p:cNvSpPr txBox="1"/>
          <p:nvPr/>
        </p:nvSpPr>
        <p:spPr>
          <a:xfrm>
            <a:off x="4996669" y="4034752"/>
            <a:ext cx="1129178" cy="430887"/>
          </a:xfrm>
          <a:prstGeom prst="rect">
            <a:avLst/>
          </a:prstGeom>
          <a:solidFill>
            <a:schemeClr val="bg1"/>
          </a:solidFill>
          <a:ln>
            <a:solidFill>
              <a:schemeClr val="tx1"/>
            </a:solidFill>
          </a:ln>
        </p:spPr>
        <p:txBody>
          <a:bodyPr wrap="square" rtlCol="0" anchor="ctr">
            <a:spAutoFit/>
          </a:bodyPr>
          <a:lstStyle/>
          <a:p>
            <a:pPr algn="ctr"/>
            <a:r>
              <a:rPr lang="fr-FR" sz="1100"/>
              <a:t>Dossier de pièces</a:t>
            </a:r>
          </a:p>
        </p:txBody>
      </p:sp>
      <p:sp>
        <p:nvSpPr>
          <p:cNvPr id="30" name="TextBox 29">
            <a:extLst>
              <a:ext uri="{FF2B5EF4-FFF2-40B4-BE49-F238E27FC236}">
                <a16:creationId xmlns:a16="http://schemas.microsoft.com/office/drawing/2014/main" id="{B68DC519-07C1-49EC-A540-2FD4CC3D94E5}"/>
              </a:ext>
            </a:extLst>
          </p:cNvPr>
          <p:cNvSpPr txBox="1"/>
          <p:nvPr/>
        </p:nvSpPr>
        <p:spPr>
          <a:xfrm>
            <a:off x="5259304" y="4568071"/>
            <a:ext cx="1116000" cy="261610"/>
          </a:xfrm>
          <a:prstGeom prst="rect">
            <a:avLst/>
          </a:prstGeom>
          <a:solidFill>
            <a:schemeClr val="bg1"/>
          </a:solidFill>
          <a:ln>
            <a:solidFill>
              <a:schemeClr val="tx1"/>
            </a:solidFill>
          </a:ln>
        </p:spPr>
        <p:txBody>
          <a:bodyPr wrap="square" rtlCol="0" anchor="ctr">
            <a:spAutoFit/>
          </a:bodyPr>
          <a:lstStyle/>
          <a:p>
            <a:pPr algn="ctr"/>
            <a:r>
              <a:rPr lang="fr-FR" sz="1100"/>
              <a:t>Courrier</a:t>
            </a:r>
          </a:p>
        </p:txBody>
      </p:sp>
      <p:sp>
        <p:nvSpPr>
          <p:cNvPr id="32" name="Rectangle 31"/>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33" name="Imag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83879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
        <p:nvSpPr>
          <p:cNvPr id="7" name="Content Placeholder 2"/>
          <p:cNvSpPr>
            <a:spLocks noGrp="1"/>
          </p:cNvSpPr>
          <p:nvPr>
            <p:ph idx="1"/>
          </p:nvPr>
        </p:nvSpPr>
        <p:spPr>
          <a:xfrm>
            <a:off x="321444" y="1211014"/>
            <a:ext cx="8475540" cy="1603828"/>
          </a:xfrm>
          <a:noFill/>
        </p:spPr>
        <p:txBody>
          <a:bodyPr>
            <a:normAutofit/>
          </a:bodyPr>
          <a:lstStyle/>
          <a:p>
            <a:pPr marL="182563" indent="0"/>
            <a:r>
              <a:rPr lang="fr-FR" sz="1400" dirty="0">
                <a:solidFill>
                  <a:srgbClr val="002060"/>
                </a:solidFill>
              </a:rPr>
              <a:t>... et pour une juridiction déterminée </a:t>
            </a:r>
          </a:p>
          <a:p>
            <a:pPr marL="925513" lvl="1">
              <a:buFont typeface="Courier New" panose="02070309020205020404" pitchFamily="49" charset="0"/>
              <a:buChar char="o"/>
            </a:pPr>
            <a:r>
              <a:rPr lang="fr-FR" sz="1400" dirty="0">
                <a:solidFill>
                  <a:srgbClr val="002060"/>
                </a:solidFill>
              </a:rPr>
              <a:t>l'ensemble des</a:t>
            </a:r>
            <a:r>
              <a:rPr lang="fr-FR" sz="1400" dirty="0">
                <a:solidFill>
                  <a:schemeClr val="tx2">
                    <a:lumMod val="60000"/>
                    <a:lumOff val="40000"/>
                  </a:schemeClr>
                </a:solidFill>
              </a:rPr>
              <a:t> Cours d’Appel, </a:t>
            </a:r>
            <a:r>
              <a:rPr lang="fr-FR" sz="1400" dirty="0">
                <a:solidFill>
                  <a:srgbClr val="002060"/>
                </a:solidFill>
              </a:rPr>
              <a:t>des </a:t>
            </a:r>
            <a:r>
              <a:rPr lang="fr-FR" sz="1400" dirty="0">
                <a:solidFill>
                  <a:schemeClr val="tx2">
                    <a:lumMod val="60000"/>
                    <a:lumOff val="40000"/>
                  </a:schemeClr>
                </a:solidFill>
              </a:rPr>
              <a:t>Cours du Travail, des Tribunaux de l’entreprise, les Justices de Paix et Tribunaux de Police (civil)</a:t>
            </a:r>
            <a:r>
              <a:rPr lang="fr-FR" sz="1400" dirty="0">
                <a:solidFill>
                  <a:srgbClr val="002060"/>
                </a:solidFill>
              </a:rPr>
              <a:t>, </a:t>
            </a:r>
            <a:r>
              <a:rPr lang="fr-FR" sz="1400" dirty="0">
                <a:solidFill>
                  <a:schemeClr val="tx2">
                    <a:lumMod val="60000"/>
                    <a:lumOff val="40000"/>
                  </a:schemeClr>
                </a:solidFill>
              </a:rPr>
              <a:t>tous les Tribunaux de Première Instance, Tribunaux du Travail, Tribunaux de Police (pénal)</a:t>
            </a:r>
          </a:p>
          <a:p>
            <a:pPr marL="639763" lvl="1" indent="0"/>
            <a:endParaRPr lang="fr-FR" sz="1400" dirty="0">
              <a:solidFill>
                <a:schemeClr val="tx2">
                  <a:lumMod val="60000"/>
                  <a:lumOff val="40000"/>
                </a:schemeClr>
              </a:solidFill>
            </a:endParaRPr>
          </a:p>
          <a:p>
            <a:pPr marL="0" indent="0"/>
            <a:endParaRPr lang="nl-NL" sz="1000" dirty="0">
              <a:sym typeface="Wingdings" panose="05000000000000000000" pitchFamily="2" charset="2"/>
            </a:endParaRPr>
          </a:p>
          <a:p>
            <a:pPr marL="0" indent="0"/>
            <a:endParaRPr lang="nl-NL" sz="1000" dirty="0"/>
          </a:p>
          <a:p>
            <a:endParaRPr lang="en-US" sz="1000" dirty="0"/>
          </a:p>
        </p:txBody>
      </p:sp>
      <p:sp>
        <p:nvSpPr>
          <p:cNvPr id="30" name="TextBox 29"/>
          <p:cNvSpPr txBox="1"/>
          <p:nvPr/>
        </p:nvSpPr>
        <p:spPr>
          <a:xfrm>
            <a:off x="522000" y="2816932"/>
            <a:ext cx="8100000" cy="3471565"/>
          </a:xfrm>
          <a:prstGeom prst="rect">
            <a:avLst/>
          </a:prstGeom>
          <a:solidFill>
            <a:schemeClr val="bg1">
              <a:lumMod val="95000"/>
            </a:schemeClr>
          </a:solidFill>
          <a:ln>
            <a:noFill/>
          </a:ln>
        </p:spPr>
        <p:txBody>
          <a:bodyPr wrap="square" rtlCol="0">
            <a:noAutofit/>
          </a:bodyPr>
          <a:lstStyle/>
          <a:p>
            <a:endParaRPr lang="fr-BE" dirty="0"/>
          </a:p>
        </p:txBody>
      </p:sp>
      <p:pic>
        <p:nvPicPr>
          <p:cNvPr id="1026" name="Picture 2" descr="http://www.advocaatgent.be/structuur-justitie-belg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56" y="2733198"/>
            <a:ext cx="4392488" cy="32880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7</a:t>
            </a:fld>
            <a:endParaRPr lang="en-US"/>
          </a:p>
        </p:txBody>
      </p:sp>
      <p:sp>
        <p:nvSpPr>
          <p:cNvPr id="27" name="TextBox 26"/>
          <p:cNvSpPr txBox="1"/>
          <p:nvPr/>
        </p:nvSpPr>
        <p:spPr>
          <a:xfrm>
            <a:off x="3320568" y="3545632"/>
            <a:ext cx="1539464" cy="819472"/>
          </a:xfrm>
          <a:prstGeom prst="rect">
            <a:avLst/>
          </a:prstGeom>
          <a:noFill/>
          <a:ln w="57150">
            <a:solidFill>
              <a:srgbClr val="92D050"/>
            </a:solidFill>
          </a:ln>
        </p:spPr>
        <p:txBody>
          <a:bodyPr wrap="square" rtlCol="0">
            <a:noAutofit/>
          </a:bodyPr>
          <a:lstStyle/>
          <a:p>
            <a:endParaRPr lang="fr-BE" dirty="0"/>
          </a:p>
        </p:txBody>
      </p:sp>
      <p:sp>
        <p:nvSpPr>
          <p:cNvPr id="35" name="TextBox 34"/>
          <p:cNvSpPr txBox="1"/>
          <p:nvPr/>
        </p:nvSpPr>
        <p:spPr>
          <a:xfrm>
            <a:off x="2483768" y="5123198"/>
            <a:ext cx="4176464" cy="819472"/>
          </a:xfrm>
          <a:prstGeom prst="rect">
            <a:avLst/>
          </a:prstGeom>
          <a:noFill/>
          <a:ln w="57150">
            <a:solidFill>
              <a:srgbClr val="92D050"/>
            </a:solidFill>
          </a:ln>
        </p:spPr>
        <p:txBody>
          <a:bodyPr wrap="square" rtlCol="0">
            <a:noAutofit/>
          </a:bodyPr>
          <a:lstStyle/>
          <a:p>
            <a:endParaRPr lang="fr-BE" dirty="0"/>
          </a:p>
        </p:txBody>
      </p:sp>
      <p:sp>
        <p:nvSpPr>
          <p:cNvPr id="10" name="Title 1"/>
          <p:cNvSpPr>
            <a:spLocks noGrp="1"/>
          </p:cNvSpPr>
          <p:nvPr>
            <p:ph type="title"/>
          </p:nvPr>
        </p:nvSpPr>
        <p:spPr>
          <a:xfrm>
            <a:off x="205234" y="299992"/>
            <a:ext cx="8305800" cy="1143000"/>
          </a:xfrm>
        </p:spPr>
        <p:txBody>
          <a:bodyPr/>
          <a:lstStyle/>
          <a:p>
            <a:r>
              <a:rPr lang="fr-FR"/>
              <a:t>1.2 Aperçu global</a:t>
            </a:r>
          </a:p>
        </p:txBody>
      </p:sp>
      <p:sp>
        <p:nvSpPr>
          <p:cNvPr id="3" name="Rectangle 2"/>
          <p:cNvSpPr/>
          <p:nvPr/>
        </p:nvSpPr>
        <p:spPr bwMode="auto">
          <a:xfrm>
            <a:off x="5207999" y="4443898"/>
            <a:ext cx="442084" cy="679300"/>
          </a:xfrm>
          <a:prstGeom prst="rect">
            <a:avLst/>
          </a:prstGeom>
          <a:solidFill>
            <a:schemeClr val="accent1">
              <a:lumMod val="40000"/>
              <a:lumOff val="60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sp>
        <p:nvSpPr>
          <p:cNvPr id="5" name="Right Triangle 4"/>
          <p:cNvSpPr/>
          <p:nvPr/>
        </p:nvSpPr>
        <p:spPr bwMode="auto">
          <a:xfrm>
            <a:off x="5650083" y="4443898"/>
            <a:ext cx="434085" cy="679300"/>
          </a:xfrm>
          <a:prstGeom prst="rtTriangle">
            <a:avLst/>
          </a:prstGeom>
          <a:solidFill>
            <a:schemeClr val="accent1">
              <a:lumMod val="40000"/>
              <a:lumOff val="60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sp>
        <p:nvSpPr>
          <p:cNvPr id="6" name="TextBox 5"/>
          <p:cNvSpPr txBox="1"/>
          <p:nvPr/>
        </p:nvSpPr>
        <p:spPr>
          <a:xfrm>
            <a:off x="5135756" y="4552715"/>
            <a:ext cx="771983" cy="461665"/>
          </a:xfrm>
          <a:prstGeom prst="rect">
            <a:avLst/>
          </a:prstGeom>
          <a:noFill/>
        </p:spPr>
        <p:txBody>
          <a:bodyPr wrap="square" rtlCol="0">
            <a:spAutoFit/>
          </a:bodyPr>
          <a:lstStyle/>
          <a:p>
            <a:r>
              <a:rPr lang="fr-FR" sz="800" b="1">
                <a:solidFill>
                  <a:schemeClr val="bg1"/>
                </a:solidFill>
              </a:rPr>
              <a:t>Tribunal de commerce</a:t>
            </a:r>
          </a:p>
        </p:txBody>
      </p:sp>
      <p:sp>
        <p:nvSpPr>
          <p:cNvPr id="14" name="TextBox 13">
            <a:extLst>
              <a:ext uri="{FF2B5EF4-FFF2-40B4-BE49-F238E27FC236}">
                <a16:creationId xmlns:a16="http://schemas.microsoft.com/office/drawing/2014/main" id="{CAF3B7DE-9847-4346-A80C-8B325EDCD8E5}"/>
              </a:ext>
            </a:extLst>
          </p:cNvPr>
          <p:cNvSpPr txBox="1"/>
          <p:nvPr/>
        </p:nvSpPr>
        <p:spPr>
          <a:xfrm>
            <a:off x="3059832" y="4303726"/>
            <a:ext cx="3020736" cy="819472"/>
          </a:xfrm>
          <a:prstGeom prst="rect">
            <a:avLst/>
          </a:prstGeom>
          <a:noFill/>
          <a:ln w="57150">
            <a:solidFill>
              <a:srgbClr val="92D050"/>
            </a:solidFill>
          </a:ln>
        </p:spPr>
        <p:txBody>
          <a:bodyPr wrap="square" rtlCol="0">
            <a:noAutofit/>
          </a:bodyPr>
          <a:lstStyle/>
          <a:p>
            <a:endParaRPr lang="fr-BE" dirty="0"/>
          </a:p>
        </p:txBody>
      </p:sp>
    </p:spTree>
    <p:extLst>
      <p:ext uri="{BB962C8B-B14F-4D97-AF65-F5344CB8AC3E}">
        <p14:creationId xmlns:p14="http://schemas.microsoft.com/office/powerpoint/2010/main" val="396903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864236" y="1988840"/>
            <a:ext cx="3956236" cy="4132051"/>
          </a:xfrm>
          <a:prstGeom prst="rect">
            <a:avLst/>
          </a:prstGeom>
          <a:solidFill>
            <a:schemeClr val="bg1">
              <a:lumMod val="95000"/>
            </a:schemeClr>
          </a:solidFill>
          <a:ln>
            <a:noFill/>
          </a:ln>
        </p:spPr>
        <p:txBody>
          <a:bodyPr wrap="square" rtlCol="0">
            <a:noAutofit/>
          </a:bodyPr>
          <a:lstStyle/>
          <a:p>
            <a:endParaRPr lang="fr-BE" dirty="0"/>
          </a:p>
        </p:txBody>
      </p:sp>
      <p:pic>
        <p:nvPicPr>
          <p:cNvPr id="27" name="Picture 26"/>
          <p:cNvPicPr>
            <a:picLocks noChangeAspect="1"/>
          </p:cNvPicPr>
          <p:nvPr/>
        </p:nvPicPr>
        <p:blipFill rotWithShape="1">
          <a:blip r:embed="rId3"/>
          <a:srcRect l="30721" t="7384" r="50799" b="71706"/>
          <a:stretch/>
        </p:blipFill>
        <p:spPr>
          <a:xfrm>
            <a:off x="8176604" y="2004097"/>
            <a:ext cx="539423" cy="637501"/>
          </a:xfrm>
          <a:prstGeom prst="rect">
            <a:avLst/>
          </a:prstGeom>
        </p:spPr>
      </p:pic>
      <p:sp>
        <p:nvSpPr>
          <p:cNvPr id="25" name="TextBox 24"/>
          <p:cNvSpPr txBox="1"/>
          <p:nvPr/>
        </p:nvSpPr>
        <p:spPr>
          <a:xfrm>
            <a:off x="323528" y="1976426"/>
            <a:ext cx="3956236" cy="4132051"/>
          </a:xfrm>
          <a:prstGeom prst="rect">
            <a:avLst/>
          </a:prstGeom>
          <a:solidFill>
            <a:schemeClr val="bg1">
              <a:lumMod val="95000"/>
            </a:schemeClr>
          </a:solidFill>
          <a:ln>
            <a:noFill/>
          </a:ln>
        </p:spPr>
        <p:txBody>
          <a:bodyPr wrap="square" rtlCol="0">
            <a:noAutofit/>
          </a:bodyPr>
          <a:lstStyle/>
          <a:p>
            <a:endParaRPr lang="fr-BE" dirty="0"/>
          </a:p>
        </p:txBody>
      </p:sp>
      <p:sp>
        <p:nvSpPr>
          <p:cNvPr id="4" name="Slide Number Placeholder 3"/>
          <p:cNvSpPr>
            <a:spLocks noGrp="1"/>
          </p:cNvSpPr>
          <p:nvPr>
            <p:ph type="sldNum" sz="quarter" idx="12"/>
          </p:nvPr>
        </p:nvSpPr>
        <p:spPr>
          <a:xfrm>
            <a:off x="7013447" y="6400800"/>
            <a:ext cx="914400" cy="457200"/>
          </a:xfrm>
        </p:spPr>
        <p:txBody>
          <a:bodyPr/>
          <a:lstStyle/>
          <a:p>
            <a:pPr>
              <a:defRPr/>
            </a:pPr>
            <a:fld id="{1621A490-B718-482A-9F4F-71535322951A}" type="slidenum">
              <a:rPr lang="en-US" smtClean="0"/>
              <a:pPr>
                <a:defRPr/>
              </a:pPr>
              <a:t>8</a:t>
            </a:fld>
            <a:endParaRPr lang="en-US"/>
          </a:p>
        </p:txBody>
      </p:sp>
      <p:sp>
        <p:nvSpPr>
          <p:cNvPr id="47" name="Title 1"/>
          <p:cNvSpPr>
            <a:spLocks noGrp="1"/>
          </p:cNvSpPr>
          <p:nvPr>
            <p:ph type="title"/>
          </p:nvPr>
        </p:nvSpPr>
        <p:spPr>
          <a:xfrm>
            <a:off x="205234" y="299992"/>
            <a:ext cx="8305800" cy="1143000"/>
          </a:xfrm>
        </p:spPr>
        <p:txBody>
          <a:bodyPr/>
          <a:lstStyle/>
          <a:p>
            <a:r>
              <a:rPr lang="fr-FR"/>
              <a:t>1.3 Qu’est-ce qui change ?</a:t>
            </a:r>
          </a:p>
        </p:txBody>
      </p:sp>
      <p:sp>
        <p:nvSpPr>
          <p:cNvPr id="2" name="Rectangle 1"/>
          <p:cNvSpPr/>
          <p:nvPr/>
        </p:nvSpPr>
        <p:spPr bwMode="auto">
          <a:xfrm>
            <a:off x="323527" y="1442992"/>
            <a:ext cx="3977741" cy="36004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a:ln>
                  <a:noFill/>
                </a:ln>
                <a:solidFill>
                  <a:schemeClr val="bg1"/>
                </a:solidFill>
                <a:latin typeface="Arial" charset="0"/>
                <a:ea typeface="ＭＳ Ｐゴシック" pitchFamily="112" charset="-128"/>
              </a:rPr>
              <a:t>Avant </a:t>
            </a:r>
          </a:p>
        </p:txBody>
      </p:sp>
      <p:sp>
        <p:nvSpPr>
          <p:cNvPr id="33" name="Rectangle 32"/>
          <p:cNvSpPr/>
          <p:nvPr/>
        </p:nvSpPr>
        <p:spPr bwMode="auto">
          <a:xfrm>
            <a:off x="4866395" y="1442992"/>
            <a:ext cx="3936876" cy="36004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a:ln>
                  <a:noFill/>
                </a:ln>
                <a:solidFill>
                  <a:schemeClr val="bg1"/>
                </a:solidFill>
                <a:latin typeface="Arial" charset="0"/>
                <a:ea typeface="ＭＳ Ｐゴシック" pitchFamily="112" charset="-128"/>
              </a:rPr>
              <a:t>Maintenant </a:t>
            </a:r>
          </a:p>
        </p:txBody>
      </p:sp>
      <p:sp>
        <p:nvSpPr>
          <p:cNvPr id="6" name="TextBox 5"/>
          <p:cNvSpPr txBox="1"/>
          <p:nvPr/>
        </p:nvSpPr>
        <p:spPr>
          <a:xfrm>
            <a:off x="323528" y="2060848"/>
            <a:ext cx="4104456" cy="646331"/>
          </a:xfrm>
          <a:prstGeom prst="rect">
            <a:avLst/>
          </a:prstGeom>
          <a:noFill/>
        </p:spPr>
        <p:txBody>
          <a:bodyPr wrap="square" rtlCol="0">
            <a:spAutoFit/>
          </a:bodyPr>
          <a:lstStyle/>
          <a:p>
            <a:pPr marL="342900" indent="-342900">
              <a:buFont typeface="+mj-lt"/>
              <a:buAutoNum type="arabicPeriod"/>
            </a:pPr>
            <a:r>
              <a:rPr lang="fr-FR" sz="1800" dirty="0">
                <a:solidFill>
                  <a:srgbClr val="002060"/>
                </a:solidFill>
              </a:rPr>
              <a:t>Envoi dossier de pièces/conclusions</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824625"/>
            <a:ext cx="792088" cy="46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7046" y="2770996"/>
            <a:ext cx="850738" cy="51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3346" y="2723959"/>
            <a:ext cx="586526" cy="56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Box 41"/>
          <p:cNvSpPr txBox="1"/>
          <p:nvPr/>
        </p:nvSpPr>
        <p:spPr>
          <a:xfrm>
            <a:off x="323528" y="3748204"/>
            <a:ext cx="4104456" cy="369332"/>
          </a:xfrm>
          <a:prstGeom prst="rect">
            <a:avLst/>
          </a:prstGeom>
          <a:noFill/>
        </p:spPr>
        <p:txBody>
          <a:bodyPr wrap="square" rtlCol="0">
            <a:spAutoFit/>
          </a:bodyPr>
          <a:lstStyle/>
          <a:p>
            <a:pPr marL="342900" indent="-342900">
              <a:buFont typeface="+mj-lt"/>
              <a:buAutoNum type="arabicPeriod" startAt="2"/>
            </a:pPr>
            <a:r>
              <a:rPr lang="fr-FR" sz="1800">
                <a:solidFill>
                  <a:srgbClr val="002060"/>
                </a:solidFill>
              </a:rPr>
              <a:t>Réception au greffe </a:t>
            </a:r>
          </a:p>
        </p:txBody>
      </p:sp>
      <p:sp>
        <p:nvSpPr>
          <p:cNvPr id="43" name="TextBox 42"/>
          <p:cNvSpPr txBox="1"/>
          <p:nvPr/>
        </p:nvSpPr>
        <p:spPr>
          <a:xfrm>
            <a:off x="323528" y="4521894"/>
            <a:ext cx="3404854" cy="923330"/>
          </a:xfrm>
          <a:prstGeom prst="rect">
            <a:avLst/>
          </a:prstGeom>
          <a:noFill/>
        </p:spPr>
        <p:txBody>
          <a:bodyPr wrap="square" rtlCol="0">
            <a:spAutoFit/>
          </a:bodyPr>
          <a:lstStyle/>
          <a:p>
            <a:pPr marL="342900" indent="-342900">
              <a:buFont typeface="+mj-lt"/>
              <a:buAutoNum type="arabicPeriod" startAt="3"/>
            </a:pPr>
            <a:r>
              <a:rPr lang="fr-FR" sz="1800">
                <a:solidFill>
                  <a:srgbClr val="002060"/>
                </a:solidFill>
              </a:rPr>
              <a:t>Renvoi d'un accusé de réception par le greffe </a:t>
            </a:r>
          </a:p>
        </p:txBody>
      </p:sp>
      <p:sp>
        <p:nvSpPr>
          <p:cNvPr id="45" name="TextBox 44"/>
          <p:cNvSpPr txBox="1"/>
          <p:nvPr/>
        </p:nvSpPr>
        <p:spPr>
          <a:xfrm>
            <a:off x="4864235" y="2060848"/>
            <a:ext cx="3916509" cy="646331"/>
          </a:xfrm>
          <a:prstGeom prst="rect">
            <a:avLst/>
          </a:prstGeom>
          <a:noFill/>
        </p:spPr>
        <p:txBody>
          <a:bodyPr wrap="square" rtlCol="0">
            <a:spAutoFit/>
          </a:bodyPr>
          <a:lstStyle/>
          <a:p>
            <a:pPr marL="342900" indent="-342900">
              <a:buFont typeface="+mj-lt"/>
              <a:buAutoNum type="arabicPeriod"/>
            </a:pPr>
            <a:r>
              <a:rPr lang="fr-FR" sz="1800" dirty="0">
                <a:solidFill>
                  <a:srgbClr val="002060"/>
                </a:solidFill>
              </a:rPr>
              <a:t>Chargement dossier de pièces/conclusions/Lettre</a:t>
            </a:r>
          </a:p>
        </p:txBody>
      </p:sp>
      <p:sp>
        <p:nvSpPr>
          <p:cNvPr id="57" name="TextBox 56"/>
          <p:cNvSpPr txBox="1"/>
          <p:nvPr/>
        </p:nvSpPr>
        <p:spPr>
          <a:xfrm>
            <a:off x="5547832" y="3771037"/>
            <a:ext cx="3168196" cy="954107"/>
          </a:xfrm>
          <a:prstGeom prst="rect">
            <a:avLst/>
          </a:prstGeom>
          <a:noFill/>
        </p:spPr>
        <p:txBody>
          <a:bodyPr wrap="square" rtlCol="0">
            <a:spAutoFit/>
          </a:bodyPr>
          <a:lstStyle/>
          <a:p>
            <a:pPr marL="285750" indent="-285750">
              <a:buFont typeface="Wingdings" panose="05000000000000000000" pitchFamily="2" charset="2"/>
              <a:buChar char="ü"/>
            </a:pPr>
            <a:r>
              <a:rPr lang="fr-FR" sz="1400" dirty="0">
                <a:solidFill>
                  <a:srgbClr val="002060"/>
                </a:solidFill>
              </a:rPr>
              <a:t>Réception électronique au greffe</a:t>
            </a:r>
          </a:p>
          <a:p>
            <a:endParaRPr lang="nl-BE" sz="1400" dirty="0">
              <a:solidFill>
                <a:srgbClr val="002060"/>
              </a:solidFill>
            </a:endParaRPr>
          </a:p>
          <a:p>
            <a:pPr marL="285750" indent="-285750">
              <a:buFont typeface="Wingdings" panose="05000000000000000000" pitchFamily="2" charset="2"/>
              <a:buChar char="ü"/>
            </a:pPr>
            <a:r>
              <a:rPr lang="fr-FR" sz="1400" dirty="0">
                <a:solidFill>
                  <a:srgbClr val="002060"/>
                </a:solidFill>
              </a:rPr>
              <a:t>Envoi automatique d'un accusé de réception  </a:t>
            </a:r>
          </a:p>
        </p:txBody>
      </p:sp>
      <p:pic>
        <p:nvPicPr>
          <p:cNvPr id="3" name="Picture 2"/>
          <p:cNvPicPr>
            <a:picLocks noChangeAspect="1"/>
          </p:cNvPicPr>
          <p:nvPr/>
        </p:nvPicPr>
        <p:blipFill rotWithShape="1">
          <a:blip r:embed="rId3"/>
          <a:srcRect l="30721" t="7384" r="50799" b="71706"/>
          <a:stretch/>
        </p:blipFill>
        <p:spPr>
          <a:xfrm>
            <a:off x="3635896" y="1991683"/>
            <a:ext cx="539423" cy="637501"/>
          </a:xfrm>
          <a:prstGeom prst="rect">
            <a:avLst/>
          </a:prstGeom>
        </p:spPr>
      </p:pic>
      <p:pic>
        <p:nvPicPr>
          <p:cNvPr id="22" name="Picture 21"/>
          <p:cNvPicPr>
            <a:picLocks noChangeAspect="1"/>
          </p:cNvPicPr>
          <p:nvPr/>
        </p:nvPicPr>
        <p:blipFill rotWithShape="1">
          <a:blip r:embed="rId7"/>
          <a:srcRect l="72652" t="8434" r="8868" b="70656"/>
          <a:stretch/>
        </p:blipFill>
        <p:spPr>
          <a:xfrm>
            <a:off x="3635896" y="3686127"/>
            <a:ext cx="539423" cy="637501"/>
          </a:xfrm>
          <a:prstGeom prst="rect">
            <a:avLst/>
          </a:prstGeom>
        </p:spPr>
      </p:pic>
      <p:pic>
        <p:nvPicPr>
          <p:cNvPr id="23" name="Picture 22"/>
          <p:cNvPicPr>
            <a:picLocks noChangeAspect="1"/>
          </p:cNvPicPr>
          <p:nvPr/>
        </p:nvPicPr>
        <p:blipFill rotWithShape="1">
          <a:blip r:embed="rId8"/>
          <a:srcRect l="8799" t="28975" r="72721" b="53848"/>
          <a:stretch/>
        </p:blipFill>
        <p:spPr>
          <a:xfrm>
            <a:off x="3635896" y="4581128"/>
            <a:ext cx="593365" cy="576064"/>
          </a:xfrm>
          <a:prstGeom prst="rect">
            <a:avLst/>
          </a:prstGeom>
        </p:spPr>
      </p:pic>
      <p:cxnSp>
        <p:nvCxnSpPr>
          <p:cNvPr id="28" name="Straight Connector 27"/>
          <p:cNvCxnSpPr/>
          <p:nvPr/>
        </p:nvCxnSpPr>
        <p:spPr bwMode="auto">
          <a:xfrm>
            <a:off x="4572000" y="1453277"/>
            <a:ext cx="0" cy="4644000"/>
          </a:xfrm>
          <a:prstGeom prst="line">
            <a:avLst/>
          </a:prstGeom>
          <a:ln>
            <a:solidFill>
              <a:srgbClr val="00206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24" name="Picture 23">
            <a:extLst>
              <a:ext uri="{FF2B5EF4-FFF2-40B4-BE49-F238E27FC236}">
                <a16:creationId xmlns:a16="http://schemas.microsoft.com/office/drawing/2014/main" id="{8ED1F462-6979-4E6E-8602-D54378285FE7}"/>
              </a:ext>
            </a:extLst>
          </p:cNvPr>
          <p:cNvPicPr>
            <a:picLocks noChangeAspect="1"/>
          </p:cNvPicPr>
          <p:nvPr/>
        </p:nvPicPr>
        <p:blipFill rotWithShape="1">
          <a:blip r:embed="rId9"/>
          <a:srcRect l="16925" t="11569" r="17713" b="19186"/>
          <a:stretch/>
        </p:blipFill>
        <p:spPr>
          <a:xfrm>
            <a:off x="5832760" y="2643332"/>
            <a:ext cx="1763623" cy="1050472"/>
          </a:xfrm>
          <a:prstGeom prst="rect">
            <a:avLst/>
          </a:prstGeom>
        </p:spPr>
      </p:pic>
      <p:sp>
        <p:nvSpPr>
          <p:cNvPr id="29" name="Rectangle 28"/>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30" name="Imag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9860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9</a:t>
            </a:fld>
            <a:endParaRPr lang="en-US"/>
          </a:p>
        </p:txBody>
      </p:sp>
      <p:sp>
        <p:nvSpPr>
          <p:cNvPr id="6" name="Title 1"/>
          <p:cNvSpPr>
            <a:spLocks noGrp="1"/>
          </p:cNvSpPr>
          <p:nvPr>
            <p:ph type="title"/>
          </p:nvPr>
        </p:nvSpPr>
        <p:spPr>
          <a:xfrm>
            <a:off x="205234" y="299992"/>
            <a:ext cx="8305800" cy="1143000"/>
          </a:xfrm>
        </p:spPr>
        <p:txBody>
          <a:bodyPr/>
          <a:lstStyle/>
          <a:p>
            <a:r>
              <a:rPr lang="fr-FR" dirty="0"/>
              <a:t>1.4 Avantages </a:t>
            </a:r>
          </a:p>
        </p:txBody>
      </p:sp>
      <p:sp>
        <p:nvSpPr>
          <p:cNvPr id="8" name="Rectangle 7"/>
          <p:cNvSpPr/>
          <p:nvPr/>
        </p:nvSpPr>
        <p:spPr>
          <a:xfrm>
            <a:off x="806515" y="1217370"/>
            <a:ext cx="8399214" cy="4462760"/>
          </a:xfrm>
          <a:prstGeom prst="rect">
            <a:avLst/>
          </a:prstGeom>
        </p:spPr>
        <p:txBody>
          <a:bodyPr wrap="square">
            <a:spAutoFit/>
          </a:bodyPr>
          <a:lstStyle/>
          <a:p>
            <a:pPr marL="342900" indent="-342900" algn="just">
              <a:lnSpc>
                <a:spcPct val="200000"/>
              </a:lnSpc>
              <a:spcBef>
                <a:spcPts val="600"/>
              </a:spcBef>
              <a:spcAft>
                <a:spcPts val="600"/>
              </a:spcAft>
              <a:buFont typeface="Arial" panose="020B0604020202020204" pitchFamily="34" charset="0"/>
              <a:buChar char="•"/>
            </a:pPr>
            <a:r>
              <a:rPr lang="fr-FR" sz="1600" b="1" dirty="0">
                <a:solidFill>
                  <a:srgbClr val="002060"/>
                </a:solidFill>
                <a:latin typeface="+mn-lt"/>
                <a:ea typeface="+mn-ea"/>
                <a:cs typeface="ＭＳ Ｐゴシック"/>
              </a:rPr>
              <a:t>24/7 </a:t>
            </a:r>
            <a:r>
              <a:rPr lang="fr-FR" sz="1600" dirty="0">
                <a:solidFill>
                  <a:srgbClr val="002060"/>
                </a:solidFill>
                <a:latin typeface="+mn-lt"/>
                <a:ea typeface="+mn-ea"/>
                <a:cs typeface="ＭＳ Ｐゴシック"/>
              </a:rPr>
              <a:t>disponible</a:t>
            </a:r>
          </a:p>
          <a:p>
            <a:pPr marL="342900" indent="-342900" algn="just">
              <a:lnSpc>
                <a:spcPct val="200000"/>
              </a:lnSpc>
              <a:spcBef>
                <a:spcPts val="600"/>
              </a:spcBef>
              <a:spcAft>
                <a:spcPts val="600"/>
              </a:spcAft>
              <a:buFont typeface="Arial" panose="020B0604020202020204" pitchFamily="34" charset="0"/>
              <a:buChar char="•"/>
            </a:pPr>
            <a:r>
              <a:rPr lang="fr-FR" sz="1600" b="1" dirty="0">
                <a:solidFill>
                  <a:srgbClr val="002060"/>
                </a:solidFill>
                <a:latin typeface="+mn-lt"/>
                <a:ea typeface="+mn-ea"/>
                <a:cs typeface="ＭＳ Ｐゴシック"/>
              </a:rPr>
              <a:t>Gain de temps </a:t>
            </a:r>
            <a:r>
              <a:rPr lang="fr-FR" sz="1600" dirty="0">
                <a:solidFill>
                  <a:srgbClr val="002060"/>
                </a:solidFill>
                <a:latin typeface="+mn-lt"/>
                <a:ea typeface="+mn-ea"/>
                <a:cs typeface="ＭＳ Ｐゴシック"/>
              </a:rPr>
              <a:t>grâce au chargement via le PC</a:t>
            </a:r>
          </a:p>
          <a:p>
            <a:pPr marL="342900" indent="-342900">
              <a:lnSpc>
                <a:spcPct val="200000"/>
              </a:lnSpc>
              <a:spcBef>
                <a:spcPts val="600"/>
              </a:spcBef>
              <a:spcAft>
                <a:spcPts val="600"/>
              </a:spcAft>
              <a:buFont typeface="Arial" panose="020B0604020202020204" pitchFamily="34" charset="0"/>
              <a:buChar char="•"/>
            </a:pPr>
            <a:r>
              <a:rPr lang="fr-FR" sz="1600" b="1" dirty="0">
                <a:solidFill>
                  <a:srgbClr val="002060"/>
                </a:solidFill>
                <a:latin typeface="+mn-lt"/>
                <a:ea typeface="+mn-ea"/>
                <a:cs typeface="ＭＳ Ｐゴシック"/>
              </a:rPr>
              <a:t>Économie de coûts </a:t>
            </a:r>
            <a:r>
              <a:rPr lang="fr-FR" sz="1600" dirty="0">
                <a:solidFill>
                  <a:srgbClr val="002060"/>
                </a:solidFill>
                <a:latin typeface="+mn-lt"/>
                <a:ea typeface="+mn-ea"/>
                <a:cs typeface="ＭＳ Ｐゴシック"/>
              </a:rPr>
              <a:t>sur les timbres, le papier, les enveloppes, l'encre, le traitement, etc.</a:t>
            </a:r>
          </a:p>
          <a:p>
            <a:pPr marL="342900" indent="-342900" algn="just">
              <a:lnSpc>
                <a:spcPct val="200000"/>
              </a:lnSpc>
              <a:spcBef>
                <a:spcPts val="600"/>
              </a:spcBef>
              <a:spcAft>
                <a:spcPts val="600"/>
              </a:spcAft>
              <a:buFont typeface="Arial" panose="020B0604020202020204" pitchFamily="34" charset="0"/>
              <a:buChar char="•"/>
            </a:pPr>
            <a:r>
              <a:rPr lang="fr-FR" sz="1600" dirty="0">
                <a:solidFill>
                  <a:srgbClr val="002060"/>
                </a:solidFill>
                <a:latin typeface="+mn-lt"/>
                <a:ea typeface="+mn-ea"/>
                <a:cs typeface="ＭＳ Ｐゴシック"/>
              </a:rPr>
              <a:t>Obtention immédiate et numérique de </a:t>
            </a:r>
            <a:r>
              <a:rPr lang="fr-FR" sz="1600" b="1" dirty="0">
                <a:solidFill>
                  <a:srgbClr val="002060"/>
                </a:solidFill>
                <a:latin typeface="+mn-lt"/>
                <a:ea typeface="+mn-ea"/>
                <a:cs typeface="ＭＳ Ｐゴシック"/>
              </a:rPr>
              <a:t>l'accusé de réception par e-mail</a:t>
            </a:r>
          </a:p>
          <a:p>
            <a:pPr marL="342900" indent="-342900" algn="just">
              <a:lnSpc>
                <a:spcPct val="200000"/>
              </a:lnSpc>
              <a:spcBef>
                <a:spcPts val="600"/>
              </a:spcBef>
              <a:spcAft>
                <a:spcPts val="600"/>
              </a:spcAft>
              <a:buFont typeface="Arial" panose="020B0604020202020204" pitchFamily="34" charset="0"/>
              <a:buChar char="•"/>
            </a:pPr>
            <a:r>
              <a:rPr lang="fr-FR" sz="1600" b="1" dirty="0">
                <a:solidFill>
                  <a:srgbClr val="002060"/>
                </a:solidFill>
                <a:latin typeface="+mn-lt"/>
                <a:ea typeface="+mn-ea"/>
                <a:cs typeface="ＭＳ Ｐゴシック"/>
              </a:rPr>
              <a:t>Moins de risques </a:t>
            </a:r>
            <a:r>
              <a:rPr lang="fr-FR" sz="1600" dirty="0">
                <a:solidFill>
                  <a:srgbClr val="002060"/>
                </a:solidFill>
                <a:latin typeface="+mn-lt"/>
                <a:ea typeface="+mn-ea"/>
                <a:cs typeface="ＭＳ Ｐゴシック"/>
              </a:rPr>
              <a:t>car ne dépend pas d'un fax, de facteurs, etc.</a:t>
            </a:r>
          </a:p>
          <a:p>
            <a:pPr marL="342900" indent="-342900" algn="just">
              <a:lnSpc>
                <a:spcPct val="200000"/>
              </a:lnSpc>
              <a:spcBef>
                <a:spcPts val="600"/>
              </a:spcBef>
              <a:spcAft>
                <a:spcPts val="600"/>
              </a:spcAft>
              <a:buFont typeface="Arial" panose="020B0604020202020204" pitchFamily="34" charset="0"/>
              <a:buChar char="•"/>
            </a:pPr>
            <a:r>
              <a:rPr lang="fr-FR" sz="1600" b="1" dirty="0">
                <a:solidFill>
                  <a:srgbClr val="002060"/>
                </a:solidFill>
                <a:latin typeface="+mn-lt"/>
                <a:ea typeface="+mn-ea"/>
                <a:cs typeface="ＭＳ Ｐゴシック"/>
              </a:rPr>
              <a:t>Sécurisé</a:t>
            </a:r>
            <a:r>
              <a:rPr lang="fr-FR" sz="1600" dirty="0">
                <a:solidFill>
                  <a:srgbClr val="002060"/>
                </a:solidFill>
                <a:latin typeface="+mn-lt"/>
                <a:ea typeface="+mn-ea"/>
                <a:cs typeface="ＭＳ Ｐゴシック"/>
              </a:rPr>
              <a:t> : authentification via </a:t>
            </a:r>
            <a:r>
              <a:rPr lang="fr-FR" sz="1600" dirty="0" err="1">
                <a:solidFill>
                  <a:srgbClr val="002060"/>
                </a:solidFill>
                <a:latin typeface="+mn-lt"/>
                <a:ea typeface="+mn-ea"/>
                <a:cs typeface="ＭＳ Ｐゴシック"/>
              </a:rPr>
              <a:t>e-ID</a:t>
            </a:r>
            <a:r>
              <a:rPr lang="fr-FR" sz="1600" dirty="0">
                <a:solidFill>
                  <a:srgbClr val="002060"/>
                </a:solidFill>
                <a:latin typeface="+mn-lt"/>
                <a:ea typeface="+mn-ea"/>
                <a:cs typeface="ＭＳ Ｐゴシック"/>
              </a:rPr>
              <a:t> (comme sur </a:t>
            </a:r>
            <a:r>
              <a:rPr lang="fr-FR" sz="1600" dirty="0" err="1">
                <a:solidFill>
                  <a:srgbClr val="002060"/>
                </a:solidFill>
                <a:latin typeface="+mn-lt"/>
                <a:ea typeface="+mn-ea"/>
                <a:cs typeface="ＭＳ Ｐゴシック"/>
              </a:rPr>
              <a:t>Tax</a:t>
            </a:r>
            <a:r>
              <a:rPr lang="fr-FR" sz="1600" dirty="0">
                <a:solidFill>
                  <a:srgbClr val="002060"/>
                </a:solidFill>
                <a:latin typeface="+mn-lt"/>
                <a:ea typeface="+mn-ea"/>
                <a:cs typeface="ＭＳ Ｐゴシック"/>
              </a:rPr>
              <a:t>-on-Web)</a:t>
            </a:r>
          </a:p>
          <a:p>
            <a:pPr marL="342900" indent="-342900" algn="just">
              <a:lnSpc>
                <a:spcPct val="200000"/>
              </a:lnSpc>
              <a:spcBef>
                <a:spcPts val="600"/>
              </a:spcBef>
              <a:spcAft>
                <a:spcPts val="600"/>
              </a:spcAft>
              <a:buFont typeface="Arial" panose="020B0604020202020204" pitchFamily="34" charset="0"/>
              <a:buChar char="•"/>
            </a:pPr>
            <a:r>
              <a:rPr lang="fr-FR" sz="1600" dirty="0">
                <a:solidFill>
                  <a:srgbClr val="002060"/>
                </a:solidFill>
                <a:latin typeface="+mn-lt"/>
                <a:ea typeface="+mn-ea"/>
                <a:cs typeface="ＭＳ Ｐゴシック"/>
              </a:rPr>
              <a:t>Le début </a:t>
            </a:r>
            <a:r>
              <a:rPr lang="fr-FR" sz="1600" b="1" dirty="0">
                <a:solidFill>
                  <a:srgbClr val="002060"/>
                </a:solidFill>
                <a:latin typeface="+mn-lt"/>
                <a:ea typeface="+mn-ea"/>
                <a:cs typeface="ＭＳ Ｐゴシック"/>
              </a:rPr>
              <a:t>du dossier électronique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4376" y="4996106"/>
            <a:ext cx="432048" cy="432048"/>
          </a:xfrm>
          <a:prstGeom prst="rect">
            <a:avLst/>
          </a:prstGeom>
        </p:spPr>
      </p:pic>
      <p:pic>
        <p:nvPicPr>
          <p:cNvPr id="9" name="Picture 2" descr="C:\Users\yovelacq\Desktop\adv.png"/>
          <p:cNvPicPr>
            <a:picLocks noChangeAspect="1" noChangeArrowheads="1"/>
          </p:cNvPicPr>
          <p:nvPr/>
        </p:nvPicPr>
        <p:blipFill rotWithShape="1">
          <a:blip r:embed="rId4" cstate="print"/>
          <a:srcRect b="18240"/>
          <a:stretch/>
        </p:blipFill>
        <p:spPr bwMode="auto">
          <a:xfrm>
            <a:off x="8178666" y="-45886"/>
            <a:ext cx="929837" cy="917378"/>
          </a:xfrm>
          <a:prstGeom prst="rect">
            <a:avLst/>
          </a:prstGeom>
          <a:noFill/>
        </p:spPr>
      </p:pic>
      <p:pic>
        <p:nvPicPr>
          <p:cNvPr id="2050" name="Picture 2" descr="https://www.pharmapodhq.com/assets/frontend/onepage/img/ppod_icon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850" y="257273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enrole.com/ipfw/images/custom/course/1de10662-2322-463f-a5a9-ee5f6b65481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850" y="134316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www.enrole.com/ipfw/images/custom/course/1de10662-2322-463f-a5a9-ee5f6b65481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850" y="1936488"/>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cons.iconarchive.com/icons/blackvariant/button-ui-system-apps/1024/Mail-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513" y="366343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a:stretch>
            <a:fillRect/>
          </a:stretch>
        </p:blipFill>
        <p:spPr>
          <a:xfrm>
            <a:off x="572514" y="4359280"/>
            <a:ext cx="468000" cy="468000"/>
          </a:xfrm>
          <a:prstGeom prst="rect">
            <a:avLst/>
          </a:prstGeom>
        </p:spPr>
      </p:pic>
      <p:pic>
        <p:nvPicPr>
          <p:cNvPr id="12" name="Picture 11"/>
          <p:cNvPicPr>
            <a:picLocks noChangeAspect="1"/>
          </p:cNvPicPr>
          <p:nvPr/>
        </p:nvPicPr>
        <p:blipFill>
          <a:blip r:embed="rId9"/>
          <a:stretch>
            <a:fillRect/>
          </a:stretch>
        </p:blipFill>
        <p:spPr>
          <a:xfrm>
            <a:off x="501882" y="4906130"/>
            <a:ext cx="609263" cy="612000"/>
          </a:xfrm>
          <a:prstGeom prst="rect">
            <a:avLst/>
          </a:prstGeom>
        </p:spPr>
      </p:pic>
      <p:pic>
        <p:nvPicPr>
          <p:cNvPr id="14" name="Picture 13"/>
          <p:cNvPicPr>
            <a:picLocks noChangeAspect="1"/>
          </p:cNvPicPr>
          <p:nvPr/>
        </p:nvPicPr>
        <p:blipFill>
          <a:blip r:embed="rId10"/>
          <a:stretch>
            <a:fillRect/>
          </a:stretch>
        </p:blipFill>
        <p:spPr>
          <a:xfrm>
            <a:off x="572514" y="5587099"/>
            <a:ext cx="468000" cy="468000"/>
          </a:xfrm>
          <a:prstGeom prst="rect">
            <a:avLst/>
          </a:prstGeom>
        </p:spPr>
      </p:pic>
      <p:sp>
        <p:nvSpPr>
          <p:cNvPr id="15" name="Rectangle 14"/>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6" name="Imag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5118214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PPT_blue_dark_n">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PPT_blue_dark_n">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PPT_blue_dark_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blue_dark_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blue_dark_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blue_dark_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blue_dark_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blue_dark_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blue_dark_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blue_dark_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blue_dark_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blue_dark_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blue_dark_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blue_dark_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3390</Words>
  <Application>Microsoft Office PowerPoint</Application>
  <PresentationFormat>On-screen Show (4:3)</PresentationFormat>
  <Paragraphs>381</Paragraphs>
  <Slides>46</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Courier New</vt:lpstr>
      <vt:lpstr>Times</vt:lpstr>
      <vt:lpstr>Wingdings</vt:lpstr>
      <vt:lpstr>PPT_blue_dark_n</vt:lpstr>
      <vt:lpstr>Aangepast ontwerp</vt:lpstr>
      <vt:lpstr> e-Deposit  Manuel                    2017</vt:lpstr>
      <vt:lpstr>Contenu</vt:lpstr>
      <vt:lpstr>Contenu</vt:lpstr>
      <vt:lpstr>1.1 Qu’est-ce que e-Deposit et dans quel cadre s’inscrit-il ? </vt:lpstr>
      <vt:lpstr>PowerPoint Presentation</vt:lpstr>
      <vt:lpstr>1.2 Aperçu global</vt:lpstr>
      <vt:lpstr>1.2 Aperçu global</vt:lpstr>
      <vt:lpstr>1.3 Qu’est-ce qui change ?</vt:lpstr>
      <vt:lpstr>1.4 Avantages </vt:lpstr>
      <vt:lpstr>Contenu</vt:lpstr>
      <vt:lpstr>Manuel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Justitie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dufomarc</dc:creator>
  <cp:lastModifiedBy>Lichtert Glen</cp:lastModifiedBy>
  <cp:revision>1527</cp:revision>
  <cp:lastPrinted>2015-09-10T09:19:53Z</cp:lastPrinted>
  <dcterms:created xsi:type="dcterms:W3CDTF">2011-04-21T11:15:41Z</dcterms:created>
  <dcterms:modified xsi:type="dcterms:W3CDTF">2022-11-04T13:04:53Z</dcterms:modified>
</cp:coreProperties>
</file>